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handoutMasterIdLst>
    <p:handoutMasterId r:id="rId32"/>
  </p:handoutMasterIdLst>
  <p:sldIdLst>
    <p:sldId id="282" r:id="rId2"/>
    <p:sldId id="257" r:id="rId3"/>
    <p:sldId id="283" r:id="rId4"/>
    <p:sldId id="284" r:id="rId5"/>
    <p:sldId id="285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6" r:id="rId14"/>
    <p:sldId id="263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9911" autoAdjust="0"/>
  </p:normalViewPr>
  <p:slideViewPr>
    <p:cSldViewPr snapToGrid="0">
      <p:cViewPr varScale="1">
        <p:scale>
          <a:sx n="93" d="100"/>
          <a:sy n="93" d="100"/>
        </p:scale>
        <p:origin x="-274" y="-67"/>
      </p:cViewPr>
      <p:guideLst>
        <p:guide orient="horz" pos="2160"/>
        <p:guide orient="horz" pos="4128"/>
        <p:guide pos="3840"/>
        <p:guide pos="729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6AFA9A-7D3E-42CC-927E-F23DCCD6D484}" type="datetime2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2018年10月3日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1311F18-D970-4D7B-B098-1E7546817641}" type="datetime2">
              <a:rPr lang="zh-TW" altLang="en-US" smtClean="0"/>
              <a:pPr/>
              <a:t>2018年10月3日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 smtClean="0"/>
              <a:t>按一下以編輯母片文字樣式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32674CE4-FBD8-4481-AEFB-CA53E599A74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n-US" altLang="zh-TW" smtClean="0"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zh-TW" altLang="en-US" dirty="0" smtClean="0"/>
              <a:t>簡報可讓觀眾獲得的好處：如果成人學習者了解課程主題的學習方式和重要性，可提升他們的學習動機。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zh-TW" altLang="en-US" dirty="0" smtClean="0"/>
              <a:t>簡報者對於此主題的專業程度：概述您在這個領域獲得的認證，或說明為何參與者必須聽信於您。</a:t>
            </a:r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US" altLang="zh-TW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預留位置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課程描述應該要簡潔。</a:t>
            </a:r>
          </a:p>
          <a:p>
            <a:pPr rtl="0"/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F2FD335-6D8E-486A-8F5F-DFC7325903FF}" type="slidenum">
              <a:rPr lang="en-US" altLang="zh-TW" smtClean="0"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3" name="矩形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 useBgFill="1">
        <p:nvSpPr>
          <p:cNvPr id="30" name="圓角矩形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 useBgFill="1">
        <p:nvSpPr>
          <p:cNvPr id="31" name="圓角矩形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zh-TW" altLang="en-US" smtClean="0"/>
              <a:t>按一下以編輯母片副標題樣式</a:t>
            </a:r>
            <a:endParaRPr lang="zh-TW" altLang="en-US" dirty="0"/>
          </a:p>
        </p:txBody>
      </p:sp>
      <p:sp>
        <p:nvSpPr>
          <p:cNvPr id="17" name="頁尾預留位置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28" name="日期預留位置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D680CC22-4E9F-4C64-95EA-15180CEA148A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29" name="投影片編號預留位置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44B7CC-4AA8-43B8-AE83-02691DCDABC3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1572BCF-2FF2-4C6E-B5A8-E6DE1AF4B961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F4FBF5-CDC6-4057-A311-5C521C8F5DB8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</p:txBody>
      </p:sp>
      <p:sp>
        <p:nvSpPr>
          <p:cNvPr id="5" name="內容預留位置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28" name="頁尾預留位置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26" name="日期預留位置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3E8C17-4C3B-4AED-BB36-C741E1DC4CDE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27" name="投影片編號預留位置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A274F4D4-41C4-43DF-B10D-F70E9B50FCC2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0D8C69-8E88-4B86-8CF3-2D8ABB71F89F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zh-TW" altLang="en-US" dirty="0" smtClean="0"/>
              <a:t>編輯母片標題樣式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5A7139-9615-44C0-8E48-7B3A81ED52C4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eaVert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zh-TW" altLang="en-US" smtClean="0"/>
              <a:t>按一下圖示以新增圖片</a:t>
            </a:r>
            <a:endParaRPr kumimoji="0"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D70A3B-5055-4ACA-8D9E-69847E896869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zh-TW" altLang="en-US" smtClean="0"/>
              <a:t>編輯母片文字樣式</a:t>
            </a:r>
          </a:p>
          <a:p>
            <a:pPr lvl="1" rtl="0" eaLnBrk="1" latinLnBrk="0" hangingPunct="1"/>
            <a:r>
              <a:rPr lang="zh-TW" altLang="en-US" smtClean="0"/>
              <a:t>第二層</a:t>
            </a:r>
          </a:p>
          <a:p>
            <a:pPr lvl="2" rtl="0" eaLnBrk="1" latinLnBrk="0" hangingPunct="1"/>
            <a:r>
              <a:rPr lang="zh-TW" altLang="en-US" smtClean="0"/>
              <a:t>第三層</a:t>
            </a:r>
          </a:p>
          <a:p>
            <a:pPr lvl="3" rtl="0" eaLnBrk="1" latinLnBrk="0" hangingPunct="1"/>
            <a:r>
              <a:rPr lang="zh-TW" altLang="en-US" smtClean="0"/>
              <a:t>第四層</a:t>
            </a:r>
          </a:p>
          <a:p>
            <a:pPr lvl="4" rtl="0" eaLnBrk="1" latinLnBrk="0" hangingPunct="1"/>
            <a:r>
              <a:rPr lang="zh-TW" altLang="en-US" smtClean="0"/>
              <a:t>第五層</a:t>
            </a:r>
            <a:endParaRPr kumimoji="0"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CFB655-E279-4DE7-AFF4-4A3FE36E3A57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zh-TW" altLang="en-US" dirty="0" smtClean="0"/>
              <a:t>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zh-TW" altLang="en-US" dirty="0"/>
              <a:t>按一下以編輯母片文字樣式</a:t>
            </a:r>
          </a:p>
          <a:p>
            <a:pPr lvl="1" rtl="0" eaLnBrk="1" latinLnBrk="0" hangingPunct="1"/>
            <a:r>
              <a:rPr lang="zh-TW" altLang="en-US" dirty="0"/>
              <a:t>第二層</a:t>
            </a:r>
          </a:p>
          <a:p>
            <a:pPr lvl="2" rtl="0" eaLnBrk="1" latinLnBrk="0" hangingPunct="1"/>
            <a:r>
              <a:rPr lang="zh-TW" altLang="en-US" dirty="0"/>
              <a:t>第三層</a:t>
            </a:r>
          </a:p>
          <a:p>
            <a:pPr lvl="3" rtl="0" eaLnBrk="1" latinLnBrk="0" hangingPunct="1"/>
            <a:r>
              <a:rPr lang="zh-TW" altLang="en-US" dirty="0"/>
              <a:t>第四層</a:t>
            </a:r>
          </a:p>
          <a:p>
            <a:pPr lvl="4" rtl="0" eaLnBrk="1" latinLnBrk="0" hangingPunct="1"/>
            <a:r>
              <a:rPr lang="zh-TW" altLang="en-US" dirty="0"/>
              <a:t>第五</a:t>
            </a:r>
            <a:r>
              <a:rPr lang="zh-TW" altLang="en-US" dirty="0" smtClean="0"/>
              <a:t>層</a:t>
            </a:r>
            <a:r>
              <a:rPr lang="en-US" altLang="zh-TW" dirty="0" smtClean="0"/>
              <a:t>a</a:t>
            </a:r>
            <a:endParaRPr kumimoji="0"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7E4AE4-EFA9-4FD9-A229-004A31E547D5}" type="datetime2">
              <a:rPr lang="zh-TW" altLang="en-US" smtClean="0"/>
              <a:t>2018年10月3日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 useBgFill="1">
        <p:nvSpPr>
          <p:cNvPr id="33" name="圓角矩形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 useBgFill="1">
        <p:nvSpPr>
          <p:cNvPr id="34" name="圓角矩形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5" name="矩形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7" name="矩形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9" name="矩形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0" name="矩形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zh-TW" altLang="en-US" sz="1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2" name="標題預留位置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13" name="文字預留位置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zh-TW" altLang="en-US" dirty="0" smtClean="0"/>
              <a:t>編輯母片文字樣式</a:t>
            </a:r>
          </a:p>
          <a:p>
            <a:pPr lvl="1" rtl="0"/>
            <a:r>
              <a:rPr lang="zh-TW" altLang="en-US" dirty="0" smtClean="0"/>
              <a:t>第二層</a:t>
            </a:r>
          </a:p>
          <a:p>
            <a:pPr lvl="2" rtl="0"/>
            <a:r>
              <a:rPr lang="zh-TW" altLang="en-US" dirty="0" smtClean="0"/>
              <a:t>第三層</a:t>
            </a:r>
          </a:p>
          <a:p>
            <a:pPr lvl="3" rtl="0"/>
            <a:r>
              <a:rPr lang="zh-TW" altLang="en-US" dirty="0" smtClean="0"/>
              <a:t>第四層</a:t>
            </a:r>
          </a:p>
          <a:p>
            <a:pPr lvl="4" rtl="0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 dirty="0" smtClean="0"/>
              <a:t>新增頁尾</a:t>
            </a:r>
            <a:endParaRPr lang="zh-TW" altLang="en-US" dirty="0"/>
          </a:p>
        </p:txBody>
      </p:sp>
      <p:sp>
        <p:nvSpPr>
          <p:cNvPr id="14" name="日期預留位置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12233221-9E5A-44E3-8D2A-51D4D9EBD76D}" type="datetime2">
              <a:rPr lang="zh-TW" altLang="en-US" smtClean="0"/>
              <a:pPr/>
              <a:t>2018年10月3日</a:t>
            </a:fld>
            <a:endParaRPr lang="zh-TW" altLang="en-US" dirty="0"/>
          </a:p>
        </p:txBody>
      </p:sp>
      <p:sp>
        <p:nvSpPr>
          <p:cNvPr id="23" name="投影片編號預留位置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01CF334-2D5C-4859-84A6-CA7E6E43FAE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51140" y="1545172"/>
            <a:ext cx="11277600" cy="2911977"/>
          </a:xfrm>
        </p:spPr>
        <p:txBody>
          <a:bodyPr>
            <a:normAutofit fontScale="90000"/>
          </a:bodyPr>
          <a:lstStyle/>
          <a:p>
            <a:r>
              <a:rPr lang="zh-TW" altLang="en-US" sz="6000" b="1" dirty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枋寮學區教師社群共備</a:t>
            </a:r>
            <a:r>
              <a:rPr lang="zh-TW" altLang="en-US" sz="6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研習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/>
            </a:r>
            <a:br>
              <a:rPr lang="zh-TW" altLang="en-US" dirty="0"/>
            </a:br>
            <a:r>
              <a:rPr lang="zh-TW" altLang="en-US" dirty="0"/>
              <a:t> 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275589" y="2934050"/>
            <a:ext cx="6604000" cy="1752600"/>
          </a:xfrm>
        </p:spPr>
        <p:txBody>
          <a:bodyPr>
            <a:normAutofit/>
          </a:bodyPr>
          <a:lstStyle/>
          <a:p>
            <a:r>
              <a:rPr lang="en-US" altLang="zh-TW" sz="4800" dirty="0">
                <a:solidFill>
                  <a:schemeClr val="bg1"/>
                </a:solidFill>
              </a:rPr>
              <a:t>-</a:t>
            </a:r>
            <a:r>
              <a:rPr lang="zh-TW" altLang="en-US" sz="4800" dirty="0">
                <a:solidFill>
                  <a:schemeClr val="bg1"/>
                </a:solidFill>
              </a:rPr>
              <a:t>機械動力四足仿生獸</a:t>
            </a:r>
            <a:r>
              <a:rPr lang="en-US" altLang="zh-TW" sz="4800" dirty="0">
                <a:solidFill>
                  <a:schemeClr val="bg1"/>
                </a:solidFill>
              </a:rPr>
              <a:t>-</a:t>
            </a:r>
            <a:endParaRPr lang="zh-TW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1938"/>
            <a:ext cx="12192001" cy="688993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85748" y="1882824"/>
            <a:ext cx="11277600" cy="1470025"/>
          </a:xfrm>
        </p:spPr>
        <p:txBody>
          <a:bodyPr rtlCol="0">
            <a:normAutofit/>
          </a:bodyPr>
          <a:lstStyle/>
          <a:p>
            <a:pPr rtl="0"/>
            <a:r>
              <a:rPr lang="zh-TW" altLang="en-US" sz="4800" dirty="0" smtClean="0">
                <a:latin typeface="Adobe 繁黑體 Std B" pitchFamily="34" charset="-120"/>
                <a:ea typeface="Adobe 繁黑體 Std B" pitchFamily="34" charset="-120"/>
              </a:rPr>
              <a:t>機械動力四足仿生獸</a:t>
            </a:r>
            <a:endParaRPr lang="zh-TW" altLang="en-US" sz="4800" dirty="0">
              <a:latin typeface="Adobe 繁黑體 Std B" pitchFamily="34" charset="-120"/>
              <a:ea typeface="Adobe 繁黑體 Std B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52549" y="4217579"/>
            <a:ext cx="5040086" cy="1752600"/>
          </a:xfrm>
        </p:spPr>
        <p:txBody>
          <a:bodyPr rtlCol="0"/>
          <a:lstStyle/>
          <a:p>
            <a:pPr rtl="0"/>
            <a:r>
              <a:rPr lang="zh-TW" altLang="en-US" sz="2800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屏東縣立枋寮高級中學</a:t>
            </a:r>
            <a:endParaRPr lang="en-US" altLang="zh-TW" sz="2800" dirty="0" smtClean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  <a:p>
            <a:pPr rtl="0"/>
            <a:r>
              <a:rPr lang="zh-TW" altLang="en-US" sz="2800" dirty="0" smtClean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  數位自造設計團隊</a:t>
            </a:r>
            <a:endParaRPr lang="en-US" altLang="zh-TW" sz="2800" dirty="0" smtClean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  <a:p>
            <a:pPr rtl="0"/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2" t="3437" r="8418" b="7076"/>
          <a:stretch/>
        </p:blipFill>
        <p:spPr>
          <a:xfrm>
            <a:off x="6270172" y="1398929"/>
            <a:ext cx="4090308" cy="34745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0807" y="2037152"/>
            <a:ext cx="109728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zh-TW" altLang="zh-TW" sz="4000" dirty="0">
                <a:solidFill>
                  <a:srgbClr val="002060"/>
                </a:solidFill>
                <a:latin typeface="華康POP1體W7" pitchFamily="81" charset="-120"/>
                <a:ea typeface="華康POP1體W7" pitchFamily="81" charset="-120"/>
              </a:rPr>
              <a:t>本作品由四足步行機械為基礎，改變各曲軸、連桿、後腳長度的組合，而探討四足步行的速度、拉力的變化。</a:t>
            </a:r>
          </a:p>
          <a:p>
            <a:pPr marL="109728" indent="0">
              <a:buNone/>
            </a:pP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包括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曲軸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連桿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zh-TW" sz="3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後腳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不同的組合，對於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速度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及</a:t>
            </a:r>
            <a:r>
              <a:rPr lang="zh-TW" altLang="zh-TW" sz="3200" b="1" dirty="0">
                <a:latin typeface="標楷體" pitchFamily="65" charset="-120"/>
                <a:ea typeface="標楷體" pitchFamily="65" charset="-120"/>
              </a:rPr>
              <a:t>拉力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的影響</a:t>
            </a:r>
            <a:r>
              <a:rPr lang="en-US" altLang="zh-TW" sz="3200" dirty="0">
                <a:latin typeface="標楷體" pitchFamily="65" charset="-120"/>
                <a:ea typeface="標楷體" pitchFamily="65" charset="-120"/>
              </a:rPr>
              <a:t>) </a:t>
            </a:r>
            <a:r>
              <a:rPr lang="zh-TW" altLang="zh-TW" sz="3200" dirty="0">
                <a:latin typeface="標楷體" pitchFamily="65" charset="-120"/>
                <a:ea typeface="標楷體" pitchFamily="65" charset="-120"/>
              </a:rPr>
              <a:t>期望找出競速及拉力上的最佳組合</a:t>
            </a:r>
            <a:r>
              <a:rPr lang="zh-TW" altLang="zh-TW" sz="320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sz="32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3524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實驗所得結論</a:t>
            </a:r>
            <a:r>
              <a:rPr lang="en-US" altLang="zh-TW" dirty="0" smtClean="0"/>
              <a:t>~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27957" y="2110631"/>
            <a:ext cx="10972800" cy="4325112"/>
          </a:xfrm>
        </p:spPr>
        <p:txBody>
          <a:bodyPr>
            <a:normAutofit fontScale="92500"/>
          </a:bodyPr>
          <a:lstStyle/>
          <a:p>
            <a:pPr lvl="0"/>
            <a:r>
              <a:rPr lang="zh-TW" altLang="zh-TW" dirty="0" smtClean="0"/>
              <a:t>曲軸</a:t>
            </a:r>
            <a:r>
              <a:rPr lang="zh-TW" altLang="zh-TW" dirty="0"/>
              <a:t>長度短，所繪出的圓較小，帶動前腳揮動的軌跡較小，曲軸長度長，所繪出的圓較大</a:t>
            </a:r>
            <a:r>
              <a:rPr lang="zh-TW" altLang="zh-TW" dirty="0" smtClean="0"/>
              <a:t>，帶動</a:t>
            </a:r>
            <a:r>
              <a:rPr lang="zh-TW" altLang="zh-TW" dirty="0"/>
              <a:t>前腳揮動的軌跡幅度較大，故步伐大，相對速度較快</a:t>
            </a:r>
          </a:p>
          <a:p>
            <a:pPr marL="109728" indent="0">
              <a:buNone/>
            </a:pPr>
            <a:endParaRPr lang="zh-TW" altLang="zh-TW" dirty="0"/>
          </a:p>
          <a:p>
            <a:pPr lvl="0"/>
            <a:r>
              <a:rPr lang="zh-TW" altLang="zh-TW" dirty="0"/>
              <a:t>發現連桿較長時，牽動後腳向前揮動，步伐較小，因此速度較慢。連桿較短時，牽動後腳向 後擺動，車子跨的步伐較大而前進的速度較快。</a:t>
            </a:r>
          </a:p>
          <a:p>
            <a:pPr marL="109728" indent="0">
              <a:buNone/>
            </a:pPr>
            <a:endParaRPr lang="zh-TW" altLang="zh-TW" dirty="0"/>
          </a:p>
          <a:p>
            <a:r>
              <a:rPr lang="zh-TW" altLang="zh-TW" dirty="0"/>
              <a:t>當後腳孔位置改變時，對後腳擺動幅度影響很大，當孔位置較高時，腳底的擺 動幅度大。因為較大的擺動幅度，步伐就會較大，因此後腳孔位置越高，速度越快。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362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1821" y="1392172"/>
            <a:ext cx="10972800" cy="4975969"/>
          </a:xfrm>
        </p:spPr>
        <p:txBody>
          <a:bodyPr/>
          <a:lstStyle/>
          <a:p>
            <a:pPr lvl="0"/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曲軸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（力臂）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越短，作用力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（帶動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機構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前進的動力）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就會越大。這也應證了我們的實驗結果：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曲軸越短，拉力越大。</a:t>
            </a:r>
          </a:p>
          <a:p>
            <a:pPr lvl="0"/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連桿越長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（在一定範圍內，不能超過限制）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拉力越大。</a:t>
            </a:r>
          </a:p>
          <a:p>
            <a:pPr lvl="0"/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後腳越長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（在一定範圍內，不超過長度限制）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zh-TW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拉力越大</a:t>
            </a:r>
            <a:r>
              <a:rPr lang="zh-TW" altLang="zh-TW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36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lvl="0"/>
            <a:r>
              <a:rPr lang="zh-TW" altLang="en-US" sz="3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腳底摩擦力愈</a:t>
            </a:r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大，機構帶動愈順。</a:t>
            </a:r>
            <a:endParaRPr lang="zh-TW" altLang="zh-TW" sz="36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109728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3327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t="14280" r="6684" b="10832"/>
          <a:stretch/>
        </p:blipFill>
        <p:spPr>
          <a:xfrm>
            <a:off x="3534509" y="1025769"/>
            <a:ext cx="8331027" cy="5339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2736" y="633222"/>
            <a:ext cx="10972800" cy="1066800"/>
          </a:xfrm>
        </p:spPr>
        <p:txBody>
          <a:bodyPr rtlCol="0"/>
          <a:lstStyle/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材料</a:t>
            </a:r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369068" y="1847190"/>
            <a:ext cx="3267808" cy="4988168"/>
          </a:xfrm>
        </p:spPr>
        <p:txBody>
          <a:bodyPr rtlCol="0"/>
          <a:lstStyle/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吸管      </a:t>
            </a:r>
            <a:r>
              <a:rPr lang="en-US" altLang="zh-TW" dirty="0" smtClean="0">
                <a:solidFill>
                  <a:srgbClr val="0070C0"/>
                </a:solidFill>
              </a:rPr>
              <a:t>1</a:t>
            </a:r>
            <a:r>
              <a:rPr lang="zh-TW" altLang="en-US" dirty="0" smtClean="0">
                <a:solidFill>
                  <a:srgbClr val="0070C0"/>
                </a:solidFill>
              </a:rPr>
              <a:t>段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竹籤      </a:t>
            </a:r>
            <a:r>
              <a:rPr lang="en-US" altLang="zh-TW" dirty="0" smtClean="0">
                <a:solidFill>
                  <a:srgbClr val="0070C0"/>
                </a:solidFill>
              </a:rPr>
              <a:t>2</a:t>
            </a:r>
            <a:r>
              <a:rPr lang="zh-TW" altLang="en-US" dirty="0" smtClean="0">
                <a:solidFill>
                  <a:srgbClr val="0070C0"/>
                </a:solidFill>
              </a:rPr>
              <a:t>隻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木板</a:t>
            </a:r>
            <a:r>
              <a:rPr lang="en-US" altLang="zh-TW" dirty="0" smtClean="0">
                <a:solidFill>
                  <a:srgbClr val="0070C0"/>
                </a:solidFill>
              </a:rPr>
              <a:t>A</a:t>
            </a:r>
            <a:r>
              <a:rPr lang="zh-TW" altLang="en-US" dirty="0" smtClean="0">
                <a:solidFill>
                  <a:srgbClr val="0070C0"/>
                </a:solidFill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</a:rPr>
              <a:t>2</a:t>
            </a:r>
            <a:r>
              <a:rPr lang="zh-TW" altLang="en-US" dirty="0" smtClean="0">
                <a:solidFill>
                  <a:srgbClr val="0070C0"/>
                </a:solidFill>
              </a:rPr>
              <a:t>片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木板</a:t>
            </a:r>
            <a:r>
              <a:rPr lang="en-US" altLang="zh-TW" dirty="0" smtClean="0">
                <a:solidFill>
                  <a:srgbClr val="0070C0"/>
                </a:solidFill>
              </a:rPr>
              <a:t>B</a:t>
            </a:r>
            <a:r>
              <a:rPr lang="zh-TW" altLang="en-US" dirty="0" smtClean="0">
                <a:solidFill>
                  <a:srgbClr val="0070C0"/>
                </a:solidFill>
              </a:rPr>
              <a:t>   </a:t>
            </a:r>
            <a:r>
              <a:rPr lang="en-US" altLang="zh-TW" dirty="0" smtClean="0">
                <a:solidFill>
                  <a:srgbClr val="0070C0"/>
                </a:solidFill>
              </a:rPr>
              <a:t>2</a:t>
            </a:r>
            <a:r>
              <a:rPr lang="zh-TW" altLang="en-US" dirty="0" smtClean="0">
                <a:solidFill>
                  <a:srgbClr val="0070C0"/>
                </a:solidFill>
              </a:rPr>
              <a:t>片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連桿     </a:t>
            </a:r>
            <a:r>
              <a:rPr lang="en-US" altLang="zh-TW" dirty="0" smtClean="0">
                <a:solidFill>
                  <a:srgbClr val="0070C0"/>
                </a:solidFill>
              </a:rPr>
              <a:t>6</a:t>
            </a:r>
            <a:r>
              <a:rPr lang="zh-TW" altLang="en-US" dirty="0" smtClean="0">
                <a:solidFill>
                  <a:srgbClr val="0070C0"/>
                </a:solidFill>
              </a:rPr>
              <a:t>條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曲軸     </a:t>
            </a:r>
            <a:r>
              <a:rPr lang="en-US" altLang="zh-TW" dirty="0" smtClean="0">
                <a:solidFill>
                  <a:srgbClr val="0070C0"/>
                </a:solidFill>
              </a:rPr>
              <a:t>4</a:t>
            </a:r>
            <a:r>
              <a:rPr lang="zh-TW" altLang="en-US" dirty="0" smtClean="0">
                <a:solidFill>
                  <a:srgbClr val="0070C0"/>
                </a:solidFill>
              </a:rPr>
              <a:t>個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圓形卡榫  </a:t>
            </a:r>
            <a:r>
              <a:rPr lang="en-US" altLang="zh-TW" dirty="0" smtClean="0">
                <a:solidFill>
                  <a:srgbClr val="0070C0"/>
                </a:solidFill>
              </a:rPr>
              <a:t>8</a:t>
            </a:r>
            <a:r>
              <a:rPr lang="zh-TW" altLang="en-US" dirty="0" smtClean="0">
                <a:solidFill>
                  <a:srgbClr val="0070C0"/>
                </a:solidFill>
              </a:rPr>
              <a:t>個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en-US" altLang="zh-TW" dirty="0" smtClean="0">
                <a:solidFill>
                  <a:srgbClr val="0070C0"/>
                </a:solidFill>
              </a:rPr>
              <a:t>TT</a:t>
            </a:r>
            <a:r>
              <a:rPr lang="zh-TW" altLang="en-US" dirty="0" smtClean="0">
                <a:solidFill>
                  <a:srgbClr val="0070C0"/>
                </a:solidFill>
              </a:rPr>
              <a:t>馬達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r>
              <a:rPr lang="zh-TW" altLang="en-US" dirty="0" smtClean="0">
                <a:solidFill>
                  <a:srgbClr val="0070C0"/>
                </a:solidFill>
              </a:rPr>
              <a:t>電池</a:t>
            </a:r>
            <a:r>
              <a:rPr lang="zh-TW" altLang="en-US" dirty="0">
                <a:solidFill>
                  <a:srgbClr val="0070C0"/>
                </a:solidFill>
              </a:rPr>
              <a:t>盒</a:t>
            </a:r>
            <a:endParaRPr lang="en-US" altLang="zh-TW" dirty="0" smtClean="0">
              <a:solidFill>
                <a:srgbClr val="0070C0"/>
              </a:solidFill>
            </a:endParaRPr>
          </a:p>
          <a:p>
            <a:pPr rtl="0"/>
            <a:endParaRPr lang="en-US" altLang="zh-TW" dirty="0"/>
          </a:p>
          <a:p>
            <a:pPr rtl="0"/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3947746" y="1700022"/>
            <a:ext cx="800099" cy="78509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dirty="0" smtClean="0">
                <a:solidFill>
                  <a:schemeClr val="tx1"/>
                </a:solidFill>
              </a:rPr>
              <a:t>A</a:t>
            </a:r>
            <a:endParaRPr lang="zh-TW" altLang="en-US" sz="3600" dirty="0">
              <a:solidFill>
                <a:schemeClr val="tx1"/>
              </a:solidFill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6762749" y="1700022"/>
            <a:ext cx="800099" cy="78509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dirty="0" smtClean="0">
                <a:solidFill>
                  <a:schemeClr val="tx1"/>
                </a:solidFill>
              </a:rPr>
              <a:t>A</a:t>
            </a:r>
            <a:endParaRPr lang="zh-TW" altLang="en-US" sz="3600" dirty="0">
              <a:solidFill>
                <a:schemeClr val="tx1"/>
              </a:solidFill>
            </a:endParaRPr>
          </a:p>
        </p:txBody>
      </p:sp>
      <p:sp>
        <p:nvSpPr>
          <p:cNvPr id="12" name="橢圓 11"/>
          <p:cNvSpPr/>
          <p:nvPr/>
        </p:nvSpPr>
        <p:spPr>
          <a:xfrm>
            <a:off x="3947745" y="2766822"/>
            <a:ext cx="800099" cy="78509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dirty="0" smtClean="0">
                <a:solidFill>
                  <a:schemeClr val="tx1"/>
                </a:solidFill>
              </a:rPr>
              <a:t>B</a:t>
            </a:r>
            <a:endParaRPr lang="zh-TW" altLang="en-US" sz="3600" dirty="0">
              <a:solidFill>
                <a:schemeClr val="tx1"/>
              </a:solidFill>
            </a:endParaRPr>
          </a:p>
        </p:txBody>
      </p:sp>
      <p:sp>
        <p:nvSpPr>
          <p:cNvPr id="13" name="橢圓 12"/>
          <p:cNvSpPr/>
          <p:nvPr/>
        </p:nvSpPr>
        <p:spPr>
          <a:xfrm>
            <a:off x="6762748" y="2734408"/>
            <a:ext cx="800099" cy="78509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dirty="0" smtClean="0">
                <a:solidFill>
                  <a:schemeClr val="tx1"/>
                </a:solidFill>
              </a:rPr>
              <a:t>B</a:t>
            </a:r>
            <a:endParaRPr lang="zh-TW" alt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89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870438"/>
            <a:ext cx="10972800" cy="1066800"/>
          </a:xfrm>
        </p:spPr>
        <p:txBody>
          <a:bodyPr rtlCol="0"/>
          <a:lstStyle/>
          <a:p>
            <a:pPr rtl="0"/>
            <a:r>
              <a:rPr lang="zh-TW" altLang="en-US" dirty="0" smtClean="0"/>
              <a:t>曲軸製作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8" b="19666"/>
          <a:stretch/>
        </p:blipFill>
        <p:spPr>
          <a:xfrm>
            <a:off x="1643077" y="2127738"/>
            <a:ext cx="8677246" cy="4009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786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7251" y="560824"/>
            <a:ext cx="4139293" cy="1066800"/>
          </a:xfrm>
        </p:spPr>
        <p:txBody>
          <a:bodyPr/>
          <a:lstStyle/>
          <a:p>
            <a:r>
              <a:rPr lang="zh-TW" altLang="en-US" dirty="0" smtClean="0"/>
              <a:t>曲軸</a:t>
            </a:r>
            <a:r>
              <a:rPr lang="zh-TW" altLang="en-US" dirty="0"/>
              <a:t>製作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8054" y="1685952"/>
            <a:ext cx="10972800" cy="719449"/>
          </a:xfrm>
        </p:spPr>
        <p:txBody>
          <a:bodyPr/>
          <a:lstStyle/>
          <a:p>
            <a:r>
              <a:rPr lang="zh-TW" altLang="en-US" dirty="0" smtClean="0"/>
              <a:t>將竹籤修剪成</a:t>
            </a:r>
            <a:r>
              <a:rPr lang="en-US" altLang="zh-TW" dirty="0" smtClean="0"/>
              <a:t>3</a:t>
            </a:r>
            <a:r>
              <a:rPr lang="zh-TW" altLang="en-US" dirty="0" smtClean="0"/>
              <a:t>公分兩段、</a:t>
            </a:r>
            <a:r>
              <a:rPr lang="en-US" altLang="zh-TW" dirty="0" smtClean="0"/>
              <a:t>1.5</a:t>
            </a:r>
            <a:r>
              <a:rPr lang="zh-TW" altLang="en-US" dirty="0" smtClean="0"/>
              <a:t>公分兩段。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26" b="23333"/>
          <a:stretch/>
        </p:blipFill>
        <p:spPr>
          <a:xfrm>
            <a:off x="1664678" y="2602522"/>
            <a:ext cx="9144000" cy="38158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圓角矩形 4"/>
          <p:cNvSpPr/>
          <p:nvPr/>
        </p:nvSpPr>
        <p:spPr>
          <a:xfrm>
            <a:off x="2655277" y="2795952"/>
            <a:ext cx="1406769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3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  <p:sp>
        <p:nvSpPr>
          <p:cNvPr id="6" name="圓角矩形 5"/>
          <p:cNvSpPr/>
          <p:nvPr/>
        </p:nvSpPr>
        <p:spPr>
          <a:xfrm>
            <a:off x="3358661" y="3750624"/>
            <a:ext cx="1406769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1.5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2898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6023" y="509954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曲軸製作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72208" y="1598031"/>
            <a:ext cx="10972800" cy="1223538"/>
          </a:xfrm>
        </p:spPr>
        <p:txBody>
          <a:bodyPr/>
          <a:lstStyle/>
          <a:p>
            <a:r>
              <a:rPr lang="zh-TW" altLang="en-US" dirty="0" smtClean="0"/>
              <a:t>使用熱熔膠將竹籤與曲軸固定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27949" r="18494" b="16026"/>
          <a:stretch/>
        </p:blipFill>
        <p:spPr>
          <a:xfrm>
            <a:off x="2268415" y="2296962"/>
            <a:ext cx="6927967" cy="42701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圓角矩形 4"/>
          <p:cNvSpPr/>
          <p:nvPr/>
        </p:nvSpPr>
        <p:spPr>
          <a:xfrm>
            <a:off x="3903784" y="2393676"/>
            <a:ext cx="1406769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3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  <p:sp>
        <p:nvSpPr>
          <p:cNvPr id="6" name="圓角矩形 5"/>
          <p:cNvSpPr/>
          <p:nvPr/>
        </p:nvSpPr>
        <p:spPr>
          <a:xfrm>
            <a:off x="1776046" y="4594686"/>
            <a:ext cx="1230924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1.5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  <p:sp>
        <p:nvSpPr>
          <p:cNvPr id="9" name="圓角矩形 8"/>
          <p:cNvSpPr/>
          <p:nvPr/>
        </p:nvSpPr>
        <p:spPr>
          <a:xfrm>
            <a:off x="6840416" y="2393676"/>
            <a:ext cx="1406769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b="1" dirty="0" smtClean="0"/>
              <a:t>3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  <p:sp>
        <p:nvSpPr>
          <p:cNvPr id="10" name="圓角矩形 9"/>
          <p:cNvSpPr/>
          <p:nvPr/>
        </p:nvSpPr>
        <p:spPr>
          <a:xfrm>
            <a:off x="5732398" y="4676747"/>
            <a:ext cx="1230924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1.5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803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5492" y="624254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固定曲軸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5396" y="1691054"/>
            <a:ext cx="8802566" cy="3795346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使用熱熔膠，將曲軸固定在</a:t>
            </a:r>
            <a:r>
              <a:rPr lang="en-US" altLang="zh-TW" dirty="0" smtClean="0"/>
              <a:t>TT</a:t>
            </a:r>
            <a:r>
              <a:rPr lang="zh-TW" altLang="en-US" dirty="0" smtClean="0"/>
              <a:t>馬達的轉軸上。</a:t>
            </a:r>
            <a:endParaRPr lang="en-US" altLang="zh-TW" dirty="0" smtClean="0"/>
          </a:p>
          <a:p>
            <a:endParaRPr lang="en-US" altLang="zh-TW" dirty="0" smtClean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62" b="14680"/>
          <a:stretch/>
        </p:blipFill>
        <p:spPr>
          <a:xfrm>
            <a:off x="3201132" y="2394439"/>
            <a:ext cx="5877657" cy="429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14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77" y="580292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固定曲軸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759069" y="1717430"/>
            <a:ext cx="10972800" cy="990600"/>
          </a:xfrm>
        </p:spPr>
        <p:txBody>
          <a:bodyPr>
            <a:normAutofit/>
          </a:bodyPr>
          <a:lstStyle/>
          <a:p>
            <a:r>
              <a:rPr lang="zh-TW" altLang="en-US" sz="4400" b="1" dirty="0" smtClean="0">
                <a:solidFill>
                  <a:srgbClr val="FF0000"/>
                </a:solidFill>
              </a:rPr>
              <a:t>注意！左右曲軸的方向要相反！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7" b="18077"/>
          <a:stretch/>
        </p:blipFill>
        <p:spPr>
          <a:xfrm>
            <a:off x="1418493" y="2532184"/>
            <a:ext cx="9144000" cy="4185139"/>
          </a:xfrm>
          <a:prstGeom prst="rect">
            <a:avLst/>
          </a:prstGeom>
        </p:spPr>
      </p:pic>
      <p:sp>
        <p:nvSpPr>
          <p:cNvPr id="12" name="向右箭號 11"/>
          <p:cNvSpPr/>
          <p:nvPr/>
        </p:nvSpPr>
        <p:spPr>
          <a:xfrm>
            <a:off x="2039815" y="5627077"/>
            <a:ext cx="1222131" cy="888023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向右箭號 16"/>
          <p:cNvSpPr/>
          <p:nvPr/>
        </p:nvSpPr>
        <p:spPr>
          <a:xfrm rot="10800000">
            <a:off x="8598877" y="4739054"/>
            <a:ext cx="1222131" cy="888023"/>
          </a:xfrm>
          <a:prstGeom prst="righ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849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77" y="580292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身體製作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293077" y="1583349"/>
            <a:ext cx="6063761" cy="740019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拿出</a:t>
            </a:r>
            <a:r>
              <a:rPr lang="en-US" altLang="zh-TW" sz="3200" dirty="0" smtClean="0">
                <a:solidFill>
                  <a:schemeClr val="tx1"/>
                </a:solidFill>
              </a:rPr>
              <a:t>A</a:t>
            </a:r>
            <a:r>
              <a:rPr lang="zh-TW" altLang="en-US" sz="3200" dirty="0" smtClean="0">
                <a:solidFill>
                  <a:schemeClr val="tx1"/>
                </a:solidFill>
              </a:rPr>
              <a:t>、</a:t>
            </a:r>
            <a:r>
              <a:rPr lang="en-US" altLang="zh-TW" sz="3200" dirty="0" smtClean="0">
                <a:solidFill>
                  <a:schemeClr val="tx1"/>
                </a:solidFill>
              </a:rPr>
              <a:t>B</a:t>
            </a:r>
            <a:r>
              <a:rPr lang="zh-TW" altLang="en-US" sz="3200" dirty="0" smtClean="0">
                <a:solidFill>
                  <a:schemeClr val="tx1"/>
                </a:solidFill>
              </a:rPr>
              <a:t>木片，準備組裝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" t="18189" r="3701" b="12428"/>
          <a:stretch/>
        </p:blipFill>
        <p:spPr>
          <a:xfrm>
            <a:off x="3217985" y="2428876"/>
            <a:ext cx="7086600" cy="40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7" b="14359"/>
          <a:stretch/>
        </p:blipFill>
        <p:spPr>
          <a:xfrm>
            <a:off x="1277816" y="1953358"/>
            <a:ext cx="9144000" cy="4633548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77" y="580292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身體製作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293077" y="1583349"/>
            <a:ext cx="6063761" cy="740019"/>
          </a:xfrm>
        </p:spPr>
        <p:txBody>
          <a:bodyPr>
            <a:normAutofit/>
          </a:bodyPr>
          <a:lstStyle/>
          <a:p>
            <a:endParaRPr lang="zh-TW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橢圓 5"/>
          <p:cNvSpPr/>
          <p:nvPr/>
        </p:nvSpPr>
        <p:spPr>
          <a:xfrm>
            <a:off x="9952893" y="3903785"/>
            <a:ext cx="1670538" cy="16089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/>
              <a:t>頭</a:t>
            </a:r>
          </a:p>
        </p:txBody>
      </p:sp>
      <p:sp>
        <p:nvSpPr>
          <p:cNvPr id="7" name="橢圓 6"/>
          <p:cNvSpPr/>
          <p:nvPr/>
        </p:nvSpPr>
        <p:spPr>
          <a:xfrm>
            <a:off x="293077" y="3701562"/>
            <a:ext cx="1670538" cy="160899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 smtClean="0"/>
              <a:t>尾</a:t>
            </a:r>
            <a:endParaRPr lang="zh-TW" altLang="en-US" sz="6000" b="1" dirty="0"/>
          </a:p>
        </p:txBody>
      </p:sp>
      <p:sp>
        <p:nvSpPr>
          <p:cNvPr id="8" name="向右箭號 7"/>
          <p:cNvSpPr/>
          <p:nvPr/>
        </p:nvSpPr>
        <p:spPr>
          <a:xfrm rot="1195725">
            <a:off x="1160960" y="1885422"/>
            <a:ext cx="2575594" cy="16281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孔方向朝尾</a:t>
            </a:r>
            <a:endParaRPr lang="zh-TW" altLang="en-US" sz="2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237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9550" y="2641309"/>
            <a:ext cx="5970814" cy="133937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zh-TW" altLang="en-US" sz="3600" dirty="0" smtClean="0"/>
              <a:t>馬達與電池盒的電線連接</a:t>
            </a:r>
            <a:endParaRPr lang="zh-TW" altLang="en-US" sz="3600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708" y="1676400"/>
            <a:ext cx="6144768" cy="460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9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77" y="580292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身體製作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293077" y="1583349"/>
            <a:ext cx="8472854" cy="740019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使用熱熔膠將</a:t>
            </a:r>
            <a:r>
              <a:rPr lang="en-US" altLang="zh-TW" sz="3200" dirty="0" smtClean="0">
                <a:solidFill>
                  <a:schemeClr val="tx1"/>
                </a:solidFill>
              </a:rPr>
              <a:t>TT</a:t>
            </a:r>
            <a:r>
              <a:rPr lang="zh-TW" altLang="en-US" sz="3200" dirty="0" smtClean="0">
                <a:solidFill>
                  <a:schemeClr val="tx1"/>
                </a:solidFill>
              </a:rPr>
              <a:t>馬達固定在身體上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t="20513" b="19872"/>
          <a:stretch/>
        </p:blipFill>
        <p:spPr>
          <a:xfrm>
            <a:off x="1538654" y="2323368"/>
            <a:ext cx="9138138" cy="408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6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77" y="580292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身體製作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293077" y="1583349"/>
            <a:ext cx="6063761" cy="740019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馬達固定好後，再黏上背片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6" b="22179"/>
          <a:stretch/>
        </p:blipFill>
        <p:spPr>
          <a:xfrm>
            <a:off x="1629508" y="2323368"/>
            <a:ext cx="9144000" cy="423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9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77" y="580292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前腳製作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293077" y="1583349"/>
            <a:ext cx="6063761" cy="740019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拿出四條連桿，兩兩一組。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 b="16282"/>
          <a:stretch/>
        </p:blipFill>
        <p:spPr>
          <a:xfrm>
            <a:off x="1611923" y="2323368"/>
            <a:ext cx="9144000" cy="414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2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前腳製作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9"/>
            <a:ext cx="11333284" cy="88912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使用熱熔膠固定，並注意兩隻腳的角度要一樣。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7" t="19743" r="15299" b="15641"/>
          <a:stretch/>
        </p:blipFill>
        <p:spPr>
          <a:xfrm>
            <a:off x="2413488" y="2461847"/>
            <a:ext cx="6840415" cy="419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0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前腳製作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9"/>
            <a:ext cx="11333284" cy="88912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使用熱熔膠固定，並注意兩隻腳的角度要一樣。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" t="17180" r="3013" b="17179"/>
          <a:stretch/>
        </p:blipFill>
        <p:spPr>
          <a:xfrm>
            <a:off x="1670539" y="2233246"/>
            <a:ext cx="8546124" cy="4501663"/>
          </a:xfrm>
          <a:prstGeom prst="rect">
            <a:avLst/>
          </a:prstGeom>
        </p:spPr>
      </p:pic>
      <p:cxnSp>
        <p:nvCxnSpPr>
          <p:cNvPr id="7" name="直線接點 6"/>
          <p:cNvCxnSpPr/>
          <p:nvPr/>
        </p:nvCxnSpPr>
        <p:spPr>
          <a:xfrm flipH="1">
            <a:off x="3894992" y="5231423"/>
            <a:ext cx="1938704" cy="150348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 flipH="1" flipV="1">
            <a:off x="5833696" y="5231423"/>
            <a:ext cx="2105758" cy="142435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36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固定零件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9"/>
            <a:ext cx="11333284" cy="88912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拿出圓形卡榫</a:t>
            </a:r>
            <a:r>
              <a:rPr lang="en-US" altLang="zh-TW" sz="3200" dirty="0" smtClean="0">
                <a:solidFill>
                  <a:schemeClr val="tx1"/>
                </a:solidFill>
              </a:rPr>
              <a:t>4</a:t>
            </a:r>
            <a:r>
              <a:rPr lang="zh-TW" altLang="en-US" sz="3200" dirty="0" smtClean="0">
                <a:solidFill>
                  <a:schemeClr val="tx1"/>
                </a:solidFill>
              </a:rPr>
              <a:t>個，修剪兩段</a:t>
            </a:r>
            <a:r>
              <a:rPr lang="en-US" altLang="zh-TW" sz="3200" dirty="0" smtClean="0">
                <a:solidFill>
                  <a:schemeClr val="tx1"/>
                </a:solidFill>
              </a:rPr>
              <a:t>1.5</a:t>
            </a:r>
            <a:r>
              <a:rPr lang="zh-TW" altLang="en-US" sz="3200" dirty="0" smtClean="0">
                <a:solidFill>
                  <a:schemeClr val="tx1"/>
                </a:solidFill>
              </a:rPr>
              <a:t>公分長的竹籤。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5" t="31026" r="17917" b="22949"/>
          <a:stretch/>
        </p:blipFill>
        <p:spPr>
          <a:xfrm>
            <a:off x="1855176" y="2127739"/>
            <a:ext cx="7631723" cy="4113797"/>
          </a:xfrm>
          <a:prstGeom prst="rect">
            <a:avLst/>
          </a:prstGeom>
        </p:spPr>
      </p:pic>
      <p:sp>
        <p:nvSpPr>
          <p:cNvPr id="6" name="圓角矩形 5"/>
          <p:cNvSpPr/>
          <p:nvPr/>
        </p:nvSpPr>
        <p:spPr>
          <a:xfrm>
            <a:off x="3130062" y="5491501"/>
            <a:ext cx="1318846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1.5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  <p:sp>
        <p:nvSpPr>
          <p:cNvPr id="7" name="圓角矩形 6"/>
          <p:cNvSpPr/>
          <p:nvPr/>
        </p:nvSpPr>
        <p:spPr>
          <a:xfrm>
            <a:off x="7104185" y="5491501"/>
            <a:ext cx="1318846" cy="4659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1.5</a:t>
            </a:r>
            <a:r>
              <a:rPr lang="zh-TW" altLang="en-US" sz="2000" b="1" dirty="0" smtClean="0"/>
              <a:t> 公分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7952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固定零件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9"/>
            <a:ext cx="11333284" cy="88912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將</a:t>
            </a:r>
            <a:r>
              <a:rPr lang="en-US" altLang="zh-TW" sz="3200" dirty="0" smtClean="0">
                <a:solidFill>
                  <a:schemeClr val="tx1"/>
                </a:solidFill>
              </a:rPr>
              <a:t>1.5</a:t>
            </a:r>
            <a:r>
              <a:rPr lang="zh-TW" altLang="en-US" sz="3200" dirty="0" smtClean="0">
                <a:solidFill>
                  <a:schemeClr val="tx1"/>
                </a:solidFill>
              </a:rPr>
              <a:t>公分竹籤的一端塞進圓形卡榫。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02" t="29487" r="34744" b="22693"/>
          <a:stretch/>
        </p:blipFill>
        <p:spPr>
          <a:xfrm rot="10800000">
            <a:off x="3622430" y="2699239"/>
            <a:ext cx="3534508" cy="327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07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固定零件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8"/>
            <a:ext cx="11333284" cy="1205645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由下往上，穿過前腳上面，後面數來第二個孔。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0" t="20626" r="11742" b="12994"/>
          <a:stretch/>
        </p:blipFill>
        <p:spPr>
          <a:xfrm>
            <a:off x="6638192" y="2857500"/>
            <a:ext cx="5249008" cy="3727938"/>
          </a:xfrm>
          <a:prstGeom prst="rect">
            <a:avLst/>
          </a:prstGeom>
        </p:spPr>
      </p:pic>
      <p:sp>
        <p:nvSpPr>
          <p:cNvPr id="6" name="向上箭號 5"/>
          <p:cNvSpPr/>
          <p:nvPr/>
        </p:nvSpPr>
        <p:spPr>
          <a:xfrm>
            <a:off x="7385537" y="3705957"/>
            <a:ext cx="720970" cy="203102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5" t="19615" r="20320" b="12179"/>
          <a:stretch/>
        </p:blipFill>
        <p:spPr>
          <a:xfrm>
            <a:off x="553915" y="2822795"/>
            <a:ext cx="4809393" cy="3762643"/>
          </a:xfrm>
          <a:prstGeom prst="rect">
            <a:avLst/>
          </a:prstGeom>
        </p:spPr>
      </p:pic>
      <p:sp>
        <p:nvSpPr>
          <p:cNvPr id="8" name="向上箭號 7"/>
          <p:cNvSpPr/>
          <p:nvPr/>
        </p:nvSpPr>
        <p:spPr>
          <a:xfrm>
            <a:off x="4000499" y="3789484"/>
            <a:ext cx="720970" cy="203102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0968404" y="2480165"/>
            <a:ext cx="1169376" cy="1098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右腳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68141" y="2383450"/>
            <a:ext cx="1169376" cy="1098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左腳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7132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固定零件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6" t="19059" r="24315" b="20982"/>
          <a:stretch/>
        </p:blipFill>
        <p:spPr>
          <a:xfrm>
            <a:off x="451687" y="2577507"/>
            <a:ext cx="5201767" cy="3901325"/>
          </a:xfr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5" t="14102" r="13013" b="13077"/>
          <a:stretch/>
        </p:blipFill>
        <p:spPr>
          <a:xfrm>
            <a:off x="5926014" y="2578606"/>
            <a:ext cx="4923350" cy="3900226"/>
          </a:xfrm>
          <a:prstGeom prst="rect">
            <a:avLst/>
          </a:prstGeom>
        </p:spPr>
      </p:pic>
      <p:sp>
        <p:nvSpPr>
          <p:cNvPr id="8" name="橢圓 7"/>
          <p:cNvSpPr/>
          <p:nvPr/>
        </p:nvSpPr>
        <p:spPr>
          <a:xfrm>
            <a:off x="215412" y="2242773"/>
            <a:ext cx="1169376" cy="1098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左腳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10264676" y="2163642"/>
            <a:ext cx="1169376" cy="1098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右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腳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0337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固定零件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4" t="12111" r="4536" b="5756"/>
          <a:stretch/>
        </p:blipFill>
        <p:spPr>
          <a:xfrm>
            <a:off x="6163074" y="2268415"/>
            <a:ext cx="5222966" cy="3912577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5" t="10538" r="12934" b="10258"/>
          <a:stretch/>
        </p:blipFill>
        <p:spPr>
          <a:xfrm>
            <a:off x="677449" y="2268415"/>
            <a:ext cx="4958420" cy="3912577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167054" y="1855911"/>
            <a:ext cx="1169376" cy="1098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左腳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10743869" y="1855911"/>
            <a:ext cx="1169376" cy="10983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右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腳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1477108" y="5943601"/>
            <a:ext cx="8352692" cy="8440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注意</a:t>
            </a:r>
            <a:r>
              <a:rPr lang="en-US" altLang="zh-TW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※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後腳跟前腳之間要能夠順利旋轉</a:t>
            </a: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702504" y="1010433"/>
            <a:ext cx="4465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套上</a:t>
            </a:r>
            <a:r>
              <a:rPr lang="zh-TW" altLang="en-US" sz="4000" dirty="0">
                <a:latin typeface="標楷體" pitchFamily="65" charset="-120"/>
                <a:ea typeface="標楷體" pitchFamily="65" charset="-120"/>
              </a:rPr>
              <a:t>圓形卡榫</a:t>
            </a:r>
            <a:r>
              <a:rPr lang="zh-TW" altLang="en-US" sz="4000" dirty="0" smtClean="0">
                <a:latin typeface="標楷體" pitchFamily="65" charset="-120"/>
                <a:ea typeface="標楷體" pitchFamily="65" charset="-120"/>
              </a:rPr>
              <a:t>固定</a:t>
            </a: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4302581" y="1855911"/>
            <a:ext cx="1175655" cy="110141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2"/>
          <p:cNvCxnSpPr/>
          <p:nvPr/>
        </p:nvCxnSpPr>
        <p:spPr>
          <a:xfrm>
            <a:off x="6286500" y="1855911"/>
            <a:ext cx="1118507" cy="8709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8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組裝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9"/>
            <a:ext cx="11333284" cy="88912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將竹籤穿過身體尾部的孔。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3" b="12539"/>
          <a:stretch/>
        </p:blipFill>
        <p:spPr>
          <a:xfrm>
            <a:off x="2098430" y="2365131"/>
            <a:ext cx="7511562" cy="4377242"/>
          </a:xfrm>
          <a:prstGeom prst="rect">
            <a:avLst/>
          </a:prstGeom>
        </p:spPr>
      </p:pic>
      <p:sp>
        <p:nvSpPr>
          <p:cNvPr id="6" name="向右箭號 5"/>
          <p:cNvSpPr/>
          <p:nvPr/>
        </p:nvSpPr>
        <p:spPr>
          <a:xfrm>
            <a:off x="2523393" y="5741377"/>
            <a:ext cx="1354015" cy="413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 rot="10800000">
            <a:off x="8255977" y="5644662"/>
            <a:ext cx="1354015" cy="413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394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261" y="2244236"/>
            <a:ext cx="6151685" cy="461376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7054" y="516549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組裝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67054" y="1476009"/>
            <a:ext cx="11333284" cy="889122"/>
          </a:xfrm>
        </p:spPr>
        <p:txBody>
          <a:bodyPr>
            <a:normAutofit/>
          </a:bodyPr>
          <a:lstStyle/>
          <a:p>
            <a:r>
              <a:rPr lang="zh-TW" altLang="en-US" sz="3200" dirty="0" smtClean="0">
                <a:solidFill>
                  <a:schemeClr val="tx1"/>
                </a:solidFill>
              </a:rPr>
              <a:t>在竹籤上套一段</a:t>
            </a:r>
            <a:r>
              <a:rPr lang="en-US" altLang="zh-TW" sz="3200" dirty="0" smtClean="0">
                <a:solidFill>
                  <a:schemeClr val="tx1"/>
                </a:solidFill>
              </a:rPr>
              <a:t>1</a:t>
            </a:r>
            <a:r>
              <a:rPr lang="zh-TW" altLang="en-US" sz="3200" dirty="0" smtClean="0">
                <a:solidFill>
                  <a:schemeClr val="tx1"/>
                </a:solidFill>
              </a:rPr>
              <a:t>公分</a:t>
            </a:r>
            <a:r>
              <a:rPr lang="en-US" altLang="zh-TW" sz="3200" dirty="0" smtClean="0">
                <a:solidFill>
                  <a:schemeClr val="tx1"/>
                </a:solidFill>
              </a:rPr>
              <a:t>(</a:t>
            </a:r>
            <a:r>
              <a:rPr lang="zh-TW" altLang="en-US" sz="3200" dirty="0" smtClean="0">
                <a:solidFill>
                  <a:schemeClr val="tx1"/>
                </a:solidFill>
              </a:rPr>
              <a:t>視情況修剪</a:t>
            </a:r>
            <a:r>
              <a:rPr lang="en-US" altLang="zh-TW" sz="3200" dirty="0" smtClean="0">
                <a:solidFill>
                  <a:schemeClr val="tx1"/>
                </a:solidFill>
              </a:rPr>
              <a:t>)</a:t>
            </a:r>
            <a:r>
              <a:rPr lang="zh-TW" altLang="en-US" sz="3200" dirty="0" smtClean="0">
                <a:solidFill>
                  <a:schemeClr val="tx1"/>
                </a:solidFill>
              </a:rPr>
              <a:t>的吸管。</a:t>
            </a:r>
            <a:endParaRPr lang="zh-TW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向右箭號 5"/>
          <p:cNvSpPr/>
          <p:nvPr/>
        </p:nvSpPr>
        <p:spPr>
          <a:xfrm rot="3272067">
            <a:off x="3472960" y="4580792"/>
            <a:ext cx="1488831" cy="4923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 rot="7244100">
            <a:off x="6787041" y="4681986"/>
            <a:ext cx="1354015" cy="4132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078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8439" y="457200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組裝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1339" y="1524000"/>
            <a:ext cx="10972800" cy="770792"/>
          </a:xfrm>
        </p:spPr>
        <p:txBody>
          <a:bodyPr/>
          <a:lstStyle/>
          <a:p>
            <a:r>
              <a:rPr lang="zh-TW" altLang="en-US" dirty="0" smtClean="0"/>
              <a:t>將左右腳裝上去，孔位可以自行調整。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454" y="2218591"/>
            <a:ext cx="5826369" cy="4369777"/>
          </a:xfrm>
          <a:prstGeom prst="rect">
            <a:avLst/>
          </a:prstGeom>
        </p:spPr>
      </p:pic>
      <p:sp>
        <p:nvSpPr>
          <p:cNvPr id="6" name="向右箭號 5"/>
          <p:cNvSpPr/>
          <p:nvPr/>
        </p:nvSpPr>
        <p:spPr>
          <a:xfrm rot="1063292">
            <a:off x="3086101" y="4457700"/>
            <a:ext cx="1354015" cy="413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 rot="8456236">
            <a:off x="8077689" y="4054810"/>
            <a:ext cx="1354015" cy="413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79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7"/>
          <a:stretch/>
        </p:blipFill>
        <p:spPr>
          <a:xfrm>
            <a:off x="2212600" y="1948961"/>
            <a:ext cx="7197969" cy="464233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8439" y="457200"/>
            <a:ext cx="10972800" cy="1066800"/>
          </a:xfrm>
        </p:spPr>
        <p:txBody>
          <a:bodyPr/>
          <a:lstStyle/>
          <a:p>
            <a:r>
              <a:rPr lang="zh-TW" altLang="en-US" dirty="0" smtClean="0"/>
              <a:t>組裝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131" y="1370035"/>
            <a:ext cx="10972800" cy="770792"/>
          </a:xfrm>
        </p:spPr>
        <p:txBody>
          <a:bodyPr/>
          <a:lstStyle/>
          <a:p>
            <a:r>
              <a:rPr lang="zh-TW" altLang="en-US" dirty="0" smtClean="0"/>
              <a:t>最後再將圓形卡榫固定住，並注意不可以卡緊。</a:t>
            </a:r>
            <a:endParaRPr lang="zh-TW" altLang="en-US" dirty="0"/>
          </a:p>
        </p:txBody>
      </p:sp>
      <p:sp>
        <p:nvSpPr>
          <p:cNvPr id="6" name="向右箭號 5"/>
          <p:cNvSpPr/>
          <p:nvPr/>
        </p:nvSpPr>
        <p:spPr>
          <a:xfrm rot="1063292">
            <a:off x="2751993" y="4236425"/>
            <a:ext cx="1354015" cy="413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 rot="10800000">
            <a:off x="7990998" y="3966745"/>
            <a:ext cx="1214045" cy="4132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8464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1050" y="1518558"/>
            <a:ext cx="10972800" cy="1069848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>
                <a:solidFill>
                  <a:srgbClr val="0070C0"/>
                </a:solidFill>
              </a:rPr>
              <a:t>最後，裝上電池試走看看</a:t>
            </a:r>
            <a:r>
              <a:rPr lang="en-US" altLang="zh-TW" dirty="0" smtClean="0">
                <a:solidFill>
                  <a:srgbClr val="0070C0"/>
                </a:solidFill>
              </a:rPr>
              <a:t>…</a:t>
            </a:r>
            <a:br>
              <a:rPr lang="en-US" altLang="zh-TW" dirty="0" smtClean="0">
                <a:solidFill>
                  <a:srgbClr val="0070C0"/>
                </a:solidFill>
              </a:rPr>
            </a:br>
            <a:r>
              <a:rPr lang="zh-TW" altLang="en-US" dirty="0" smtClean="0">
                <a:solidFill>
                  <a:srgbClr val="0070C0"/>
                </a:solidFill>
              </a:rPr>
              <a:t>自行調整孔位，找出走得最順的方式</a:t>
            </a:r>
            <a:r>
              <a:rPr lang="en-US" altLang="zh-TW" dirty="0" smtClean="0">
                <a:solidFill>
                  <a:srgbClr val="0070C0"/>
                </a:solidFill>
              </a:rPr>
              <a:t>(</a:t>
            </a:r>
            <a:r>
              <a:rPr lang="zh-TW" altLang="en-US" dirty="0">
                <a:solidFill>
                  <a:srgbClr val="0070C0"/>
                </a:solidFill>
              </a:rPr>
              <a:t>孔</a:t>
            </a:r>
            <a:r>
              <a:rPr lang="zh-TW" altLang="en-US" dirty="0" smtClean="0">
                <a:solidFill>
                  <a:srgbClr val="0070C0"/>
                </a:solidFill>
              </a:rPr>
              <a:t>位</a:t>
            </a:r>
            <a:r>
              <a:rPr lang="en-US" altLang="zh-TW" dirty="0" smtClean="0">
                <a:solidFill>
                  <a:srgbClr val="0070C0"/>
                </a:solidFill>
              </a:rPr>
              <a:t>)</a:t>
            </a:r>
            <a:r>
              <a:rPr lang="zh-TW" altLang="en-US" dirty="0" smtClean="0">
                <a:solidFill>
                  <a:srgbClr val="0070C0"/>
                </a:solidFill>
              </a:rPr>
              <a:t>就完成囉</a:t>
            </a:r>
            <a:r>
              <a:rPr lang="en-US" altLang="zh-TW" dirty="0" smtClean="0">
                <a:solidFill>
                  <a:srgbClr val="0070C0"/>
                </a:solidFill>
              </a:rPr>
              <a:t>~</a:t>
            </a:r>
            <a:endParaRPr lang="zh-TW" altLang="en-US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91" y="2952242"/>
            <a:ext cx="5556023" cy="3579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39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訓練課程簡報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16224615_TF03460604.potx" id="{459C345E-EC57-4CE6-8378-CD5A0E02B40D}" vid="{75388508-C140-4AE9-B3F8-1A15F21DF63F}"/>
    </a:ext>
  </a:extLst>
</a:theme>
</file>

<file path=ppt/theme/theme2.xml><?xml version="1.0" encoding="utf-8"?>
<a:theme xmlns:a="http://schemas.openxmlformats.org/drawingml/2006/main" name="Office 佈景主題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訓練課程簡報</Template>
  <TotalTime>547</TotalTime>
  <Words>770</Words>
  <Application>Microsoft Office PowerPoint</Application>
  <PresentationFormat>自訂</PresentationFormat>
  <Paragraphs>96</Paragraphs>
  <Slides>29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29</vt:i4>
      </vt:variant>
    </vt:vector>
  </HeadingPairs>
  <TitlesOfParts>
    <vt:vector size="30" baseType="lpstr">
      <vt:lpstr>訓練課程簡報</vt:lpstr>
      <vt:lpstr>枋寮學區教師社群共備研習    </vt:lpstr>
      <vt:lpstr>機械動力四足仿生獸</vt:lpstr>
      <vt:lpstr>PowerPoint 簡報</vt:lpstr>
      <vt:lpstr>實驗所得結論~</vt:lpstr>
      <vt:lpstr>PowerPoint 簡報</vt:lpstr>
      <vt:lpstr>材料</vt:lpstr>
      <vt:lpstr>曲軸製作</vt:lpstr>
      <vt:lpstr>曲軸製作</vt:lpstr>
      <vt:lpstr>曲軸製作</vt:lpstr>
      <vt:lpstr>固定曲軸</vt:lpstr>
      <vt:lpstr>固定曲軸</vt:lpstr>
      <vt:lpstr>身體製作</vt:lpstr>
      <vt:lpstr>身體製作</vt:lpstr>
      <vt:lpstr>PowerPoint 簡報</vt:lpstr>
      <vt:lpstr>身體製作</vt:lpstr>
      <vt:lpstr>身體製作</vt:lpstr>
      <vt:lpstr>前腳製作</vt:lpstr>
      <vt:lpstr>前腳製作</vt:lpstr>
      <vt:lpstr>前腳製作</vt:lpstr>
      <vt:lpstr>固定零件</vt:lpstr>
      <vt:lpstr>固定零件</vt:lpstr>
      <vt:lpstr>固定零件</vt:lpstr>
      <vt:lpstr>固定零件</vt:lpstr>
      <vt:lpstr>固定零件</vt:lpstr>
      <vt:lpstr>組裝</vt:lpstr>
      <vt:lpstr>組裝</vt:lpstr>
      <vt:lpstr>組裝</vt:lpstr>
      <vt:lpstr>組裝</vt:lpstr>
      <vt:lpstr>最後，裝上電池試走看看… 自行調整孔位，找出走得最順的方式(孔位)就完成囉~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機械動力四足仿生獸</dc:title>
  <dc:creator>莊楊</dc:creator>
  <cp:lastModifiedBy>iTaiwan</cp:lastModifiedBy>
  <cp:revision>27</cp:revision>
  <dcterms:created xsi:type="dcterms:W3CDTF">2018-09-14T02:39:35Z</dcterms:created>
  <dcterms:modified xsi:type="dcterms:W3CDTF">2018-10-03T05:27:16Z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