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340" r:id="rId4"/>
    <p:sldId id="339" r:id="rId5"/>
    <p:sldId id="329" r:id="rId6"/>
    <p:sldId id="342" r:id="rId7"/>
    <p:sldId id="341" r:id="rId8"/>
    <p:sldId id="343" r:id="rId9"/>
    <p:sldId id="344" r:id="rId10"/>
    <p:sldId id="345" r:id="rId11"/>
    <p:sldId id="347" r:id="rId12"/>
    <p:sldId id="346" r:id="rId13"/>
    <p:sldId id="348" r:id="rId14"/>
    <p:sldId id="349" r:id="rId15"/>
    <p:sldId id="350" r:id="rId16"/>
    <p:sldId id="351" r:id="rId17"/>
    <p:sldId id="352" r:id="rId18"/>
    <p:sldId id="353" r:id="rId19"/>
    <p:sldId id="354" r:id="rId20"/>
    <p:sldId id="355" r:id="rId21"/>
    <p:sldId id="356" r:id="rId22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0A0F"/>
    <a:srgbClr val="3333FF"/>
    <a:srgbClr val="F74E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zh-TW" altLang="zh-TW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39617592-3C93-43C9-A382-E9A840BFBF1F}" type="datetimeFigureOut">
              <a:rPr lang="fr-FR" altLang="zh-TW"/>
              <a:pPr/>
              <a:t>06/11/2017</a:t>
            </a:fld>
            <a:endParaRPr lang="fr-FR" altLang="zh-TW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 smtClean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zh-TW" altLang="zh-TW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4CA1DC0F-3084-4160-9F6A-1243B1B1FB55}" type="slidenum">
              <a:rPr lang="fr-FR" altLang="zh-TW"/>
              <a:pPr/>
              <a:t>‹#›</a:t>
            </a:fld>
            <a:endParaRPr lang="fr-FR" altLang="zh-TW"/>
          </a:p>
        </p:txBody>
      </p:sp>
    </p:spTree>
    <p:extLst>
      <p:ext uri="{BB962C8B-B14F-4D97-AF65-F5344CB8AC3E}">
        <p14:creationId xmlns:p14="http://schemas.microsoft.com/office/powerpoint/2010/main" val="16141668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zh-TW" smtClean="0"/>
          </a:p>
        </p:txBody>
      </p:sp>
      <p:sp>
        <p:nvSpPr>
          <p:cNvPr id="614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1DDE4E91-FE77-4B07-9D0A-5EF72D118510}" type="slidenum">
              <a:rPr lang="fr-FR" altLang="zh-TW"/>
              <a:pPr/>
              <a:t>2</a:t>
            </a:fld>
            <a:endParaRPr lang="fr-FR" altLang="zh-TW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zh-TW" smtClean="0"/>
          </a:p>
        </p:txBody>
      </p:sp>
      <p:sp>
        <p:nvSpPr>
          <p:cNvPr id="614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1DDE4E91-FE77-4B07-9D0A-5EF72D118510}" type="slidenum">
              <a:rPr lang="fr-FR" altLang="zh-TW"/>
              <a:pPr/>
              <a:t>3</a:t>
            </a:fld>
            <a:endParaRPr lang="fr-FR" altLang="zh-TW"/>
          </a:p>
        </p:txBody>
      </p:sp>
    </p:spTree>
    <p:extLst>
      <p:ext uri="{BB962C8B-B14F-4D97-AF65-F5344CB8AC3E}">
        <p14:creationId xmlns:p14="http://schemas.microsoft.com/office/powerpoint/2010/main" val="1799489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D5B612C-3814-42B0-90D1-F73F0DB43DFF}" type="datetimeFigureOut">
              <a:rPr lang="fr-FR" altLang="zh-TW"/>
              <a:pPr/>
              <a:t>06/11/2017</a:t>
            </a:fld>
            <a:endParaRPr lang="fr-FR" altLang="zh-TW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320397-3205-4D4E-8770-93E45E714D09}" type="slidenum">
              <a:rPr lang="fr-FR" altLang="zh-TW"/>
              <a:pPr/>
              <a:t>‹#›</a:t>
            </a:fld>
            <a:endParaRPr lang="fr-FR" altLang="zh-TW"/>
          </a:p>
        </p:txBody>
      </p:sp>
    </p:spTree>
    <p:extLst>
      <p:ext uri="{BB962C8B-B14F-4D97-AF65-F5344CB8AC3E}">
        <p14:creationId xmlns:p14="http://schemas.microsoft.com/office/powerpoint/2010/main" val="28081542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52AB083-C44E-46D9-8547-EA6F168BFCBE}" type="datetimeFigureOut">
              <a:rPr lang="fr-FR" altLang="zh-TW"/>
              <a:pPr/>
              <a:t>06/11/2017</a:t>
            </a:fld>
            <a:endParaRPr lang="fr-FR" altLang="zh-TW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B3F63C-07D5-4EA3-8E95-037EFC72BF66}" type="slidenum">
              <a:rPr lang="fr-FR" altLang="zh-TW"/>
              <a:pPr/>
              <a:t>‹#›</a:t>
            </a:fld>
            <a:endParaRPr lang="fr-FR" altLang="zh-TW"/>
          </a:p>
        </p:txBody>
      </p:sp>
    </p:spTree>
    <p:extLst>
      <p:ext uri="{BB962C8B-B14F-4D97-AF65-F5344CB8AC3E}">
        <p14:creationId xmlns:p14="http://schemas.microsoft.com/office/powerpoint/2010/main" val="2262534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65D8A6B-E6E3-41BD-AB2F-4B5DE8580E69}" type="datetimeFigureOut">
              <a:rPr lang="fr-FR" altLang="zh-TW"/>
              <a:pPr/>
              <a:t>06/11/2017</a:t>
            </a:fld>
            <a:endParaRPr lang="fr-FR" altLang="zh-TW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4B888D-E6CE-4FA8-87FE-C0FEBDA4DAB4}" type="slidenum">
              <a:rPr lang="fr-FR" altLang="zh-TW"/>
              <a:pPr/>
              <a:t>‹#›</a:t>
            </a:fld>
            <a:endParaRPr lang="fr-FR" altLang="zh-TW"/>
          </a:p>
        </p:txBody>
      </p:sp>
    </p:spTree>
    <p:extLst>
      <p:ext uri="{BB962C8B-B14F-4D97-AF65-F5344CB8AC3E}">
        <p14:creationId xmlns:p14="http://schemas.microsoft.com/office/powerpoint/2010/main" val="3539728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枋寮創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538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E1ADEB6-23B7-430F-9009-D220CE14AB61}" type="datetimeFigureOut">
              <a:rPr lang="fr-FR" altLang="zh-TW"/>
              <a:pPr/>
              <a:t>06/11/2017</a:t>
            </a:fld>
            <a:endParaRPr lang="fr-FR" altLang="zh-TW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2DAD0F-8813-421B-A160-521A0A094F6C}" type="slidenum">
              <a:rPr lang="fr-FR" altLang="zh-TW"/>
              <a:pPr/>
              <a:t>‹#›</a:t>
            </a:fld>
            <a:endParaRPr lang="fr-FR" altLang="zh-TW"/>
          </a:p>
        </p:txBody>
      </p:sp>
    </p:spTree>
    <p:extLst>
      <p:ext uri="{BB962C8B-B14F-4D97-AF65-F5344CB8AC3E}">
        <p14:creationId xmlns:p14="http://schemas.microsoft.com/office/powerpoint/2010/main" val="8789049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531C40-BAF9-42AC-A8CF-A8CD39C23E04}" type="datetimeFigureOut">
              <a:rPr lang="fr-FR" altLang="zh-TW"/>
              <a:pPr/>
              <a:t>06/11/2017</a:t>
            </a:fld>
            <a:endParaRPr lang="fr-FR" altLang="zh-TW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3DE372-BBDC-48C5-A42E-084D8B300BA5}" type="slidenum">
              <a:rPr lang="fr-FR" altLang="zh-TW"/>
              <a:pPr/>
              <a:t>‹#›</a:t>
            </a:fld>
            <a:endParaRPr lang="fr-FR" altLang="zh-TW"/>
          </a:p>
        </p:txBody>
      </p:sp>
    </p:spTree>
    <p:extLst>
      <p:ext uri="{BB962C8B-B14F-4D97-AF65-F5344CB8AC3E}">
        <p14:creationId xmlns:p14="http://schemas.microsoft.com/office/powerpoint/2010/main" val="740812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F9D3B0-8507-4C25-BBDB-22989EF62DA2}" type="datetimeFigureOut">
              <a:rPr lang="fr-FR" altLang="zh-TW"/>
              <a:pPr/>
              <a:t>06/11/2017</a:t>
            </a:fld>
            <a:endParaRPr lang="fr-FR" altLang="zh-TW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E18805-7851-4E6B-A0C5-1E06429A2042}" type="slidenum">
              <a:rPr lang="fr-FR" altLang="zh-TW"/>
              <a:pPr/>
              <a:t>‹#›</a:t>
            </a:fld>
            <a:endParaRPr lang="fr-FR" altLang="zh-TW"/>
          </a:p>
        </p:txBody>
      </p:sp>
    </p:spTree>
    <p:extLst>
      <p:ext uri="{BB962C8B-B14F-4D97-AF65-F5344CB8AC3E}">
        <p14:creationId xmlns:p14="http://schemas.microsoft.com/office/powerpoint/2010/main" val="1128678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1731E98-6D9A-4A7D-9696-C9FA29B5F1C0}" type="datetimeFigureOut">
              <a:rPr lang="fr-FR" altLang="zh-TW"/>
              <a:pPr/>
              <a:t>06/11/2017</a:t>
            </a:fld>
            <a:endParaRPr lang="fr-FR" altLang="zh-TW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FEB311-5CE1-4369-B196-411A313EBD0F}" type="slidenum">
              <a:rPr lang="fr-FR" altLang="zh-TW"/>
              <a:pPr/>
              <a:t>‹#›</a:t>
            </a:fld>
            <a:endParaRPr lang="fr-FR" altLang="zh-TW"/>
          </a:p>
        </p:txBody>
      </p:sp>
    </p:spTree>
    <p:extLst>
      <p:ext uri="{BB962C8B-B14F-4D97-AF65-F5344CB8AC3E}">
        <p14:creationId xmlns:p14="http://schemas.microsoft.com/office/powerpoint/2010/main" val="26353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35A31B3-C880-4878-B0D5-0DFA6FC58BA3}" type="datetimeFigureOut">
              <a:rPr lang="fr-FR" altLang="zh-TW"/>
              <a:pPr/>
              <a:t>06/11/2017</a:t>
            </a:fld>
            <a:endParaRPr lang="fr-FR" altLang="zh-TW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54FB58-5960-4CCA-A292-E9A71BA41B98}" type="slidenum">
              <a:rPr lang="fr-FR" altLang="zh-TW"/>
              <a:pPr/>
              <a:t>‹#›</a:t>
            </a:fld>
            <a:endParaRPr lang="fr-FR" altLang="zh-TW"/>
          </a:p>
        </p:txBody>
      </p:sp>
    </p:spTree>
    <p:extLst>
      <p:ext uri="{BB962C8B-B14F-4D97-AF65-F5344CB8AC3E}">
        <p14:creationId xmlns:p14="http://schemas.microsoft.com/office/powerpoint/2010/main" val="1548671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C52915A-FF23-4910-A67E-96456A594380}" type="datetimeFigureOut">
              <a:rPr lang="fr-FR" altLang="zh-TW"/>
              <a:pPr/>
              <a:t>06/11/2017</a:t>
            </a:fld>
            <a:endParaRPr lang="fr-FR" altLang="zh-TW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2C37C9-7711-4AF3-9D45-760B13290CA2}" type="slidenum">
              <a:rPr lang="fr-FR" altLang="zh-TW"/>
              <a:pPr/>
              <a:t>‹#›</a:t>
            </a:fld>
            <a:endParaRPr lang="fr-FR" altLang="zh-TW"/>
          </a:p>
        </p:txBody>
      </p:sp>
    </p:spTree>
    <p:extLst>
      <p:ext uri="{BB962C8B-B14F-4D97-AF65-F5344CB8AC3E}">
        <p14:creationId xmlns:p14="http://schemas.microsoft.com/office/powerpoint/2010/main" val="431830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DD53375-4B20-40CA-BE1E-1B5C1FD3C2AC}" type="datetimeFigureOut">
              <a:rPr lang="fr-FR" altLang="zh-TW"/>
              <a:pPr/>
              <a:t>06/11/2017</a:t>
            </a:fld>
            <a:endParaRPr lang="fr-FR" altLang="zh-TW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677A35-8C42-4F44-8501-70FCDB2838AF}" type="slidenum">
              <a:rPr lang="fr-FR" altLang="zh-TW"/>
              <a:pPr/>
              <a:t>‹#›</a:t>
            </a:fld>
            <a:endParaRPr lang="fr-FR" altLang="zh-TW"/>
          </a:p>
        </p:txBody>
      </p:sp>
    </p:spTree>
    <p:extLst>
      <p:ext uri="{BB962C8B-B14F-4D97-AF65-F5344CB8AC3E}">
        <p14:creationId xmlns:p14="http://schemas.microsoft.com/office/powerpoint/2010/main" val="1360963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180464B-89F8-45BB-9AC5-E70108279818}" type="datetimeFigureOut">
              <a:rPr lang="fr-FR" altLang="zh-TW"/>
              <a:pPr/>
              <a:t>06/11/2017</a:t>
            </a:fld>
            <a:endParaRPr lang="fr-FR" altLang="zh-TW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36998-1255-4E72-B082-59AFC416D0AD}" type="slidenum">
              <a:rPr lang="fr-FR" altLang="zh-TW"/>
              <a:pPr/>
              <a:t>‹#›</a:t>
            </a:fld>
            <a:endParaRPr lang="fr-FR" altLang="zh-TW"/>
          </a:p>
        </p:txBody>
      </p:sp>
    </p:spTree>
    <p:extLst>
      <p:ext uri="{BB962C8B-B14F-4D97-AF65-F5344CB8AC3E}">
        <p14:creationId xmlns:p14="http://schemas.microsoft.com/office/powerpoint/2010/main" val="3917857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zh-TW" smtClean="0"/>
              <a:t>Cliquez pour modifier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zh-TW" smtClean="0"/>
              <a:t>Cliquez pour modifier les styles du texte du masque</a:t>
            </a:r>
          </a:p>
          <a:p>
            <a:pPr lvl="1"/>
            <a:r>
              <a:rPr lang="fr-FR" altLang="zh-TW" smtClean="0"/>
              <a:t>Deuxième niveau</a:t>
            </a:r>
          </a:p>
          <a:p>
            <a:pPr lvl="2"/>
            <a:r>
              <a:rPr lang="fr-FR" altLang="zh-TW" smtClean="0"/>
              <a:t>Troisième niveau</a:t>
            </a:r>
          </a:p>
          <a:p>
            <a:pPr lvl="3"/>
            <a:r>
              <a:rPr lang="fr-FR" altLang="zh-TW" smtClean="0"/>
              <a:t>Quatrième niveau</a:t>
            </a:r>
          </a:p>
          <a:p>
            <a:pPr lvl="4"/>
            <a:r>
              <a:rPr lang="fr-FR" altLang="zh-TW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CED3FE40-660C-43A5-BD51-7EEDC1334C7E}" type="datetimeFigureOut">
              <a:rPr lang="fr-FR" altLang="zh-TW"/>
              <a:pPr/>
              <a:t>06/11/2017</a:t>
            </a:fld>
            <a:endParaRPr lang="fr-FR" altLang="zh-TW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zh-TW" altLang="zh-TW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30476FB0-EEC4-4A5A-895E-50C89AD165AB}" type="slidenum">
              <a:rPr lang="fr-FR" altLang="zh-TW"/>
              <a:pPr/>
              <a:t>‹#›</a:t>
            </a:fld>
            <a:endParaRPr lang="fr-FR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6" y="0"/>
            <a:ext cx="9144000" cy="6858000"/>
          </a:xfrm>
          <a:prstGeom prst="rect">
            <a:avLst/>
          </a:prstGeom>
        </p:spPr>
      </p:pic>
      <p:sp>
        <p:nvSpPr>
          <p:cNvPr id="2051" name="Sous-titre 2"/>
          <p:cNvSpPr>
            <a:spLocks noGrp="1"/>
          </p:cNvSpPr>
          <p:nvPr>
            <p:ph type="subTitle" idx="1"/>
          </p:nvPr>
        </p:nvSpPr>
        <p:spPr>
          <a:xfrm>
            <a:off x="1835696" y="4581128"/>
            <a:ext cx="6400800" cy="57606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zh-TW" alt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枋寮高中科學創意團隊</a:t>
            </a:r>
            <a:endParaRPr lang="fr-FR" altLang="zh-TW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-2305" y="2708920"/>
            <a:ext cx="9143999" cy="1015663"/>
          </a:xfrm>
          <a:prstGeom prst="rect">
            <a:avLst/>
          </a:prstGeom>
          <a:gradFill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6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吸管機器人</a:t>
            </a:r>
            <a:endParaRPr lang="zh-TW" altLang="en-US" sz="6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29170" y="620688"/>
            <a:ext cx="6923112" cy="850106"/>
          </a:xfrm>
        </p:spPr>
        <p:txBody>
          <a:bodyPr/>
          <a:lstStyle/>
          <a:p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吸管軸心與馬達軸心黏合</a:t>
            </a:r>
            <a:r>
              <a:rPr lang="en-US" altLang="zh-TW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完成圖</a:t>
            </a:r>
            <a:endParaRPr lang="zh-TW" altLang="en-US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6" r="30313"/>
          <a:stretch/>
        </p:blipFill>
        <p:spPr>
          <a:xfrm>
            <a:off x="179512" y="1725188"/>
            <a:ext cx="3528392" cy="42717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0" t="30400" r="14563" b="20601"/>
          <a:stretch/>
        </p:blipFill>
        <p:spPr>
          <a:xfrm>
            <a:off x="4572000" y="2600908"/>
            <a:ext cx="4104456" cy="25202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98475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29170" y="620688"/>
            <a:ext cx="6923112" cy="850106"/>
          </a:xfrm>
        </p:spPr>
        <p:txBody>
          <a:bodyPr/>
          <a:lstStyle/>
          <a:p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黏合</a:t>
            </a: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後支撐腳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8800"/>
            <a:ext cx="9144000" cy="5143500"/>
          </a:xfrm>
          <a:prstGeom prst="rect">
            <a:avLst/>
          </a:prstGeom>
        </p:spPr>
      </p:pic>
      <p:cxnSp>
        <p:nvCxnSpPr>
          <p:cNvPr id="7" name="直線單箭頭接點 6"/>
          <p:cNvCxnSpPr/>
          <p:nvPr/>
        </p:nvCxnSpPr>
        <p:spPr>
          <a:xfrm flipH="1">
            <a:off x="2339752" y="3284984"/>
            <a:ext cx="360040" cy="80755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179512" y="4092538"/>
            <a:ext cx="2952328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較長的吸管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2400" dirty="0" err="1" smtClean="0">
                <a:latin typeface="標楷體" panose="03000509000000000000" pitchFamily="65" charset="-120"/>
                <a:ea typeface="標楷體" panose="03000509000000000000" pitchFamily="65" charset="-120"/>
              </a:rPr>
              <a:t>8cm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跟馬達黏合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8942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9" t="447" r="21251" b="21600"/>
          <a:stretch/>
        </p:blipFill>
        <p:spPr>
          <a:xfrm>
            <a:off x="4644008" y="1731431"/>
            <a:ext cx="4389945" cy="381922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0" t="1400" r="26375" b="14601"/>
          <a:stretch/>
        </p:blipFill>
        <p:spPr>
          <a:xfrm>
            <a:off x="138063" y="1731431"/>
            <a:ext cx="4352663" cy="37444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29170" y="620688"/>
            <a:ext cx="6923112" cy="850106"/>
          </a:xfrm>
        </p:spPr>
        <p:txBody>
          <a:bodyPr/>
          <a:lstStyle/>
          <a:p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後支撐</a:t>
            </a: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腳</a:t>
            </a:r>
            <a:r>
              <a:rPr lang="en-US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完成圖</a:t>
            </a:r>
          </a:p>
        </p:txBody>
      </p:sp>
    </p:spTree>
    <p:extLst>
      <p:ext uri="{BB962C8B-B14F-4D97-AF65-F5344CB8AC3E}">
        <p14:creationId xmlns:p14="http://schemas.microsoft.com/office/powerpoint/2010/main" val="247551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29170" y="620688"/>
            <a:ext cx="6923112" cy="850106"/>
          </a:xfrm>
        </p:spPr>
        <p:txBody>
          <a:bodyPr/>
          <a:lstStyle/>
          <a:p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裝上前腳</a:t>
            </a:r>
            <a:endParaRPr lang="zh-TW" altLang="en-US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2" t="8000" r="26376" b="13601"/>
          <a:stretch/>
        </p:blipFill>
        <p:spPr>
          <a:xfrm>
            <a:off x="219202" y="2564904"/>
            <a:ext cx="4248472" cy="40324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5" t="8000" r="28738" b="6601"/>
          <a:stretch/>
        </p:blipFill>
        <p:spPr>
          <a:xfrm>
            <a:off x="5076056" y="2594922"/>
            <a:ext cx="3779912" cy="40451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6" name="直線單箭頭接點 5"/>
          <p:cNvCxnSpPr/>
          <p:nvPr/>
        </p:nvCxnSpPr>
        <p:spPr>
          <a:xfrm flipH="1">
            <a:off x="611560" y="2996952"/>
            <a:ext cx="1731878" cy="7200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/>
          <p:cNvSpPr txBox="1"/>
          <p:nvPr/>
        </p:nvSpPr>
        <p:spPr>
          <a:xfrm>
            <a:off x="219202" y="2089609"/>
            <a:ext cx="4248472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箭頭方向是機器人的前面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9" name="弧形接點 8"/>
          <p:cNvCxnSpPr/>
          <p:nvPr/>
        </p:nvCxnSpPr>
        <p:spPr>
          <a:xfrm rot="5400000" flipH="1" flipV="1">
            <a:off x="5833310" y="2386054"/>
            <a:ext cx="645735" cy="576066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弧形接點 11"/>
          <p:cNvCxnSpPr/>
          <p:nvPr/>
        </p:nvCxnSpPr>
        <p:spPr>
          <a:xfrm rot="5400000" flipH="1" flipV="1">
            <a:off x="5146270" y="3649158"/>
            <a:ext cx="3117682" cy="521805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字方塊 20"/>
          <p:cNvSpPr txBox="1"/>
          <p:nvPr/>
        </p:nvSpPr>
        <p:spPr>
          <a:xfrm>
            <a:off x="5156939" y="1810802"/>
            <a:ext cx="309634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兩隻腳要一前一後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6973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片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7" t="12200" r="28738" b="6601"/>
          <a:stretch/>
        </p:blipFill>
        <p:spPr>
          <a:xfrm>
            <a:off x="1259417" y="1848727"/>
            <a:ext cx="4176464" cy="417646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29170" y="620688"/>
            <a:ext cx="6923112" cy="850106"/>
          </a:xfrm>
        </p:spPr>
        <p:txBody>
          <a:bodyPr/>
          <a:lstStyle/>
          <a:p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黏合支撐牙籤的吸管</a:t>
            </a:r>
            <a:endParaRPr lang="zh-TW" altLang="en-US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9" name="弧形接點 8"/>
          <p:cNvCxnSpPr/>
          <p:nvPr/>
        </p:nvCxnSpPr>
        <p:spPr>
          <a:xfrm>
            <a:off x="4788024" y="2138829"/>
            <a:ext cx="1152128" cy="1144207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弧形接點 11"/>
          <p:cNvCxnSpPr/>
          <p:nvPr/>
        </p:nvCxnSpPr>
        <p:spPr>
          <a:xfrm flipV="1">
            <a:off x="4788024" y="4509122"/>
            <a:ext cx="1152128" cy="1064596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字方塊 20"/>
          <p:cNvSpPr txBox="1"/>
          <p:nvPr/>
        </p:nvSpPr>
        <p:spPr>
          <a:xfrm>
            <a:off x="5940152" y="3047683"/>
            <a:ext cx="2901961" cy="1815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稍微對準一下之後要黏合牙籤的方向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這裡用虛線表示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22" name="直線接點 21"/>
          <p:cNvCxnSpPr/>
          <p:nvPr/>
        </p:nvCxnSpPr>
        <p:spPr>
          <a:xfrm flipH="1" flipV="1">
            <a:off x="1979712" y="2091440"/>
            <a:ext cx="2614070" cy="47390"/>
          </a:xfrm>
          <a:prstGeom prst="line">
            <a:avLst/>
          </a:prstGeom>
          <a:ln w="57150">
            <a:solidFill>
              <a:srgbClr val="050A0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接點 30"/>
          <p:cNvCxnSpPr/>
          <p:nvPr/>
        </p:nvCxnSpPr>
        <p:spPr>
          <a:xfrm flipH="1">
            <a:off x="2483768" y="5661248"/>
            <a:ext cx="2592288" cy="30519"/>
          </a:xfrm>
          <a:prstGeom prst="line">
            <a:avLst/>
          </a:prstGeom>
          <a:ln w="57150">
            <a:solidFill>
              <a:srgbClr val="050A0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1657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29170" y="620688"/>
            <a:ext cx="6923112" cy="850106"/>
          </a:xfrm>
        </p:spPr>
        <p:txBody>
          <a:bodyPr/>
          <a:lstStyle/>
          <a:p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黏合支撐牙籤的吸管</a:t>
            </a:r>
            <a:r>
              <a:rPr lang="en-US" altLang="zh-TW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完成</a:t>
            </a: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圖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0" t="-1" r="20464" b="37001"/>
          <a:stretch/>
        </p:blipFill>
        <p:spPr>
          <a:xfrm>
            <a:off x="107504" y="1844824"/>
            <a:ext cx="4506920" cy="263391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5" r="22439" b="27600"/>
          <a:stretch/>
        </p:blipFill>
        <p:spPr>
          <a:xfrm>
            <a:off x="5004048" y="3212976"/>
            <a:ext cx="3906447" cy="276741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77350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2" r="2"/>
          <a:stretch/>
        </p:blipFill>
        <p:spPr>
          <a:xfrm>
            <a:off x="323528" y="1628800"/>
            <a:ext cx="8563927" cy="5143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29170" y="620688"/>
            <a:ext cx="6923112" cy="850106"/>
          </a:xfrm>
        </p:spPr>
        <p:txBody>
          <a:bodyPr/>
          <a:lstStyle/>
          <a:p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黏</a:t>
            </a: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合</a:t>
            </a:r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牙籤和前腳</a:t>
            </a:r>
            <a:endParaRPr lang="zh-TW" altLang="en-US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橢圓 5"/>
          <p:cNvSpPr/>
          <p:nvPr/>
        </p:nvSpPr>
        <p:spPr>
          <a:xfrm>
            <a:off x="3275856" y="3429000"/>
            <a:ext cx="1080120" cy="108012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431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3" r="2249"/>
          <a:stretch/>
        </p:blipFill>
        <p:spPr>
          <a:xfrm>
            <a:off x="134242" y="1714500"/>
            <a:ext cx="8712968" cy="5143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29170" y="620688"/>
            <a:ext cx="6923112" cy="850106"/>
          </a:xfrm>
        </p:spPr>
        <p:txBody>
          <a:bodyPr/>
          <a:lstStyle/>
          <a:p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黏</a:t>
            </a: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合</a:t>
            </a:r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牙籤和前腳</a:t>
            </a:r>
            <a:r>
              <a:rPr lang="en-US" altLang="zh-TW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完成圖</a:t>
            </a:r>
            <a:endParaRPr lang="zh-TW" altLang="en-US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2736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29170" y="620688"/>
            <a:ext cx="6923112" cy="850106"/>
          </a:xfrm>
        </p:spPr>
        <p:txBody>
          <a:bodyPr/>
          <a:lstStyle/>
          <a:p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剝線鉗介紹</a:t>
            </a:r>
            <a:endParaRPr lang="zh-TW" altLang="en-US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5" t="16865"/>
          <a:stretch/>
        </p:blipFill>
        <p:spPr>
          <a:xfrm>
            <a:off x="1835696" y="2564904"/>
            <a:ext cx="5976664" cy="3361874"/>
          </a:xfrm>
          <a:prstGeom prst="rect">
            <a:avLst/>
          </a:prstGeom>
        </p:spPr>
      </p:pic>
      <p:cxnSp>
        <p:nvCxnSpPr>
          <p:cNvPr id="12" name="直線單箭頭接點 11"/>
          <p:cNvCxnSpPr/>
          <p:nvPr/>
        </p:nvCxnSpPr>
        <p:spPr>
          <a:xfrm>
            <a:off x="2699792" y="3068960"/>
            <a:ext cx="4320480" cy="0"/>
          </a:xfrm>
          <a:prstGeom prst="straightConnector1">
            <a:avLst/>
          </a:prstGeom>
          <a:ln w="57150">
            <a:solidFill>
              <a:srgbClr val="050A0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圓角矩形 12"/>
          <p:cNvSpPr/>
          <p:nvPr/>
        </p:nvSpPr>
        <p:spPr>
          <a:xfrm>
            <a:off x="3995936" y="2133483"/>
            <a:ext cx="1728192" cy="72008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由粗到細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5" name="直線單箭頭接點 14"/>
          <p:cNvCxnSpPr/>
          <p:nvPr/>
        </p:nvCxnSpPr>
        <p:spPr>
          <a:xfrm>
            <a:off x="4932040" y="4437112"/>
            <a:ext cx="144016" cy="36004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圓角矩形 15"/>
          <p:cNvSpPr/>
          <p:nvPr/>
        </p:nvSpPr>
        <p:spPr>
          <a:xfrm>
            <a:off x="4211960" y="4797152"/>
            <a:ext cx="1800200" cy="431421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剝最細的電線</a:t>
            </a:r>
            <a:endParaRPr lang="zh-TW" altLang="en-US" sz="20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7428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29170" y="620688"/>
            <a:ext cx="6923112" cy="850106"/>
          </a:xfrm>
        </p:spPr>
        <p:txBody>
          <a:bodyPr/>
          <a:lstStyle/>
          <a:p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如何使用剝線鉗</a:t>
            </a:r>
            <a:endParaRPr lang="zh-TW" altLang="en-US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3" b="20863"/>
          <a:stretch/>
        </p:blipFill>
        <p:spPr>
          <a:xfrm>
            <a:off x="179512" y="4509120"/>
            <a:ext cx="3840000" cy="216000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2" t="23402" r="-1" b="-1"/>
          <a:stretch/>
        </p:blipFill>
        <p:spPr>
          <a:xfrm>
            <a:off x="200989" y="1696689"/>
            <a:ext cx="3840000" cy="216000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0" t="30400" r="11413" b="11413"/>
          <a:stretch/>
        </p:blipFill>
        <p:spPr>
          <a:xfrm>
            <a:off x="5076056" y="1700808"/>
            <a:ext cx="3840000" cy="216000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8" t="29578" r="20022" b="20022"/>
          <a:stretch/>
        </p:blipFill>
        <p:spPr>
          <a:xfrm>
            <a:off x="5004048" y="4509120"/>
            <a:ext cx="3840000" cy="2160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14681" y="1696689"/>
            <a:ext cx="1621015" cy="36415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穿過最細的孔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083397" y="1696689"/>
            <a:ext cx="1621015" cy="36415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電線要穿過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去</a:t>
            </a:r>
          </a:p>
        </p:txBody>
      </p:sp>
      <p:sp>
        <p:nvSpPr>
          <p:cNvPr id="12" name="矩形 11"/>
          <p:cNvSpPr/>
          <p:nvPr/>
        </p:nvSpPr>
        <p:spPr>
          <a:xfrm>
            <a:off x="179512" y="4509120"/>
            <a:ext cx="2160240" cy="36415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電線穿過刀片約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5mm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004048" y="4511125"/>
            <a:ext cx="3840000" cy="36415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一手抓住電線一手壓剝線鉗，拉開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02136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1"/>
          <p:cNvSpPr>
            <a:spLocks noGrp="1"/>
          </p:cNvSpPr>
          <p:nvPr>
            <p:ph type="title"/>
          </p:nvPr>
        </p:nvSpPr>
        <p:spPr>
          <a:xfrm>
            <a:off x="2843808" y="260648"/>
            <a:ext cx="3220963" cy="922114"/>
          </a:xfrm>
        </p:spPr>
        <p:txBody>
          <a:bodyPr/>
          <a:lstStyle/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材料</a:t>
            </a:r>
            <a:endParaRPr lang="fr-FR" altLang="zh-TW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792"/>
            <a:ext cx="9144000" cy="514350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467544" y="2492896"/>
            <a:ext cx="302433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TT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直流減速馬達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扭力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1:120)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395536" y="5373216"/>
            <a:ext cx="151216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直徑</a:t>
            </a:r>
            <a:r>
              <a:rPr lang="en-US" altLang="zh-TW" dirty="0" err="1" smtClean="0">
                <a:latin typeface="標楷體" panose="03000509000000000000" pitchFamily="65" charset="-120"/>
                <a:ea typeface="標楷體" panose="03000509000000000000" pitchFamily="65" charset="-120"/>
              </a:rPr>
              <a:t>6mm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吸管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5652120" y="4869160"/>
            <a:ext cx="18002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寬度</a:t>
            </a:r>
            <a:r>
              <a:rPr lang="en-US" altLang="zh-TW" dirty="0" err="1" smtClean="0">
                <a:latin typeface="標楷體" panose="03000509000000000000" pitchFamily="65" charset="-120"/>
                <a:ea typeface="標楷體" panose="03000509000000000000" pitchFamily="65" charset="-120"/>
              </a:rPr>
              <a:t>2cm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冰棒棍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475928" y="4280942"/>
            <a:ext cx="18002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一般家庭用牙籤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395536" y="6036754"/>
            <a:ext cx="1728192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直徑</a:t>
            </a:r>
            <a:r>
              <a:rPr lang="en-US" altLang="zh-TW" dirty="0" err="1" smtClean="0">
                <a:latin typeface="標楷體" panose="03000509000000000000" pitchFamily="65" charset="-120"/>
                <a:ea typeface="標楷體" panose="03000509000000000000" pitchFamily="65" charset="-120"/>
              </a:rPr>
              <a:t>5.5mm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吸管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7198643" y="5448977"/>
            <a:ext cx="1547664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有斜角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較硬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7310522" y="6047478"/>
            <a:ext cx="936104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無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斜角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橢圓 5"/>
          <p:cNvSpPr/>
          <p:nvPr/>
        </p:nvSpPr>
        <p:spPr>
          <a:xfrm>
            <a:off x="6064771" y="5373216"/>
            <a:ext cx="379437" cy="663538"/>
          </a:xfrm>
          <a:prstGeom prst="ellipse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4" name="直線單箭頭接點 13"/>
          <p:cNvCxnSpPr>
            <a:stCxn id="6" idx="6"/>
            <a:endCxn id="11" idx="1"/>
          </p:cNvCxnSpPr>
          <p:nvPr/>
        </p:nvCxnSpPr>
        <p:spPr>
          <a:xfrm flipV="1">
            <a:off x="6444208" y="5633643"/>
            <a:ext cx="754435" cy="7134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橢圓 18"/>
          <p:cNvSpPr/>
          <p:nvPr/>
        </p:nvSpPr>
        <p:spPr>
          <a:xfrm>
            <a:off x="6290845" y="6028795"/>
            <a:ext cx="379437" cy="369332"/>
          </a:xfrm>
          <a:prstGeom prst="ellipse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0" name="直線單箭頭接點 19"/>
          <p:cNvCxnSpPr>
            <a:stCxn id="19" idx="6"/>
            <a:endCxn id="12" idx="1"/>
          </p:cNvCxnSpPr>
          <p:nvPr/>
        </p:nvCxnSpPr>
        <p:spPr>
          <a:xfrm>
            <a:off x="6670282" y="6213461"/>
            <a:ext cx="640240" cy="1868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文字方塊 26"/>
          <p:cNvSpPr txBox="1"/>
          <p:nvPr/>
        </p:nvSpPr>
        <p:spPr>
          <a:xfrm>
            <a:off x="5770182" y="3911610"/>
            <a:ext cx="154034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號電池兩顆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3959424" y="2010131"/>
            <a:ext cx="1683848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兩入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號電池盒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附開關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29170" y="620688"/>
            <a:ext cx="6923112" cy="850106"/>
          </a:xfrm>
        </p:spPr>
        <p:txBody>
          <a:bodyPr/>
          <a:lstStyle/>
          <a:p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電池盒電線穿過馬達銅片的孔</a:t>
            </a:r>
            <a:endParaRPr lang="zh-TW" altLang="en-US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" y="1739207"/>
            <a:ext cx="9144000" cy="514350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7040" y="5085184"/>
            <a:ext cx="4472952" cy="122413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電線穿過孔後，稍微轉一轉，不要把馬達的銅片轉斷了。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橢圓 4"/>
          <p:cNvSpPr/>
          <p:nvPr/>
        </p:nvSpPr>
        <p:spPr>
          <a:xfrm>
            <a:off x="4180965" y="2874812"/>
            <a:ext cx="792088" cy="1850331"/>
          </a:xfrm>
          <a:prstGeom prst="ellipse">
            <a:avLst/>
          </a:prstGeom>
          <a:noFill/>
          <a:ln w="76200" cap="flat" cmpd="sng" algn="ctr">
            <a:solidFill>
              <a:srgbClr val="92D050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684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29170" y="620688"/>
            <a:ext cx="6923112" cy="850106"/>
          </a:xfrm>
        </p:spPr>
        <p:txBody>
          <a:bodyPr/>
          <a:lstStyle/>
          <a:p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吸管機器人完成</a:t>
            </a:r>
            <a:endParaRPr lang="zh-TW" altLang="en-US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7219"/>
            <a:ext cx="9144000" cy="51435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7774" y="5445224"/>
            <a:ext cx="4472952" cy="122413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熱熔膠槍直接年和電池盒和馬達，左右位置儘量置中，有開關的前緣對齊馬達前端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矩形 5"/>
          <p:cNvSpPr/>
          <p:nvPr/>
        </p:nvSpPr>
        <p:spPr>
          <a:xfrm rot="21097182">
            <a:off x="3897691" y="3777127"/>
            <a:ext cx="288032" cy="1637375"/>
          </a:xfrm>
          <a:custGeom>
            <a:avLst/>
            <a:gdLst>
              <a:gd name="connsiteX0" fmla="*/ 0 w 288032"/>
              <a:gd name="connsiteY0" fmla="*/ 0 h 1224136"/>
              <a:gd name="connsiteX1" fmla="*/ 288032 w 288032"/>
              <a:gd name="connsiteY1" fmla="*/ 0 h 1224136"/>
              <a:gd name="connsiteX2" fmla="*/ 288032 w 288032"/>
              <a:gd name="connsiteY2" fmla="*/ 1224136 h 1224136"/>
              <a:gd name="connsiteX3" fmla="*/ 0 w 288032"/>
              <a:gd name="connsiteY3" fmla="*/ 1224136 h 1224136"/>
              <a:gd name="connsiteX4" fmla="*/ 0 w 288032"/>
              <a:gd name="connsiteY4" fmla="*/ 0 h 1224136"/>
              <a:gd name="connsiteX0" fmla="*/ 0 w 288032"/>
              <a:gd name="connsiteY0" fmla="*/ 0 h 1426360"/>
              <a:gd name="connsiteX1" fmla="*/ 288032 w 288032"/>
              <a:gd name="connsiteY1" fmla="*/ 202224 h 1426360"/>
              <a:gd name="connsiteX2" fmla="*/ 288032 w 288032"/>
              <a:gd name="connsiteY2" fmla="*/ 1426360 h 1426360"/>
              <a:gd name="connsiteX3" fmla="*/ 0 w 288032"/>
              <a:gd name="connsiteY3" fmla="*/ 1426360 h 1426360"/>
              <a:gd name="connsiteX4" fmla="*/ 0 w 288032"/>
              <a:gd name="connsiteY4" fmla="*/ 0 h 1426360"/>
              <a:gd name="connsiteX0" fmla="*/ 0 w 288032"/>
              <a:gd name="connsiteY0" fmla="*/ 0 h 1637375"/>
              <a:gd name="connsiteX1" fmla="*/ 288032 w 288032"/>
              <a:gd name="connsiteY1" fmla="*/ 202224 h 1637375"/>
              <a:gd name="connsiteX2" fmla="*/ 279240 w 288032"/>
              <a:gd name="connsiteY2" fmla="*/ 1637375 h 1637375"/>
              <a:gd name="connsiteX3" fmla="*/ 0 w 288032"/>
              <a:gd name="connsiteY3" fmla="*/ 1426360 h 1637375"/>
              <a:gd name="connsiteX4" fmla="*/ 0 w 288032"/>
              <a:gd name="connsiteY4" fmla="*/ 0 h 163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32" h="1637375">
                <a:moveTo>
                  <a:pt x="0" y="0"/>
                </a:moveTo>
                <a:lnTo>
                  <a:pt x="288032" y="202224"/>
                </a:lnTo>
                <a:cubicBezTo>
                  <a:pt x="285101" y="680608"/>
                  <a:pt x="282171" y="1158991"/>
                  <a:pt x="279240" y="1637375"/>
                </a:cubicBezTo>
                <a:lnTo>
                  <a:pt x="0" y="142636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eaVert" rtlCol="0" anchor="ctr"/>
          <a:lstStyle/>
          <a:p>
            <a:pPr algn="ctr"/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切齊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4098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sp>
        <p:nvSpPr>
          <p:cNvPr id="4098" name="Titre 1"/>
          <p:cNvSpPr>
            <a:spLocks noGrp="1"/>
          </p:cNvSpPr>
          <p:nvPr>
            <p:ph type="title"/>
          </p:nvPr>
        </p:nvSpPr>
        <p:spPr>
          <a:xfrm>
            <a:off x="2843808" y="260648"/>
            <a:ext cx="3220963" cy="922114"/>
          </a:xfrm>
        </p:spPr>
        <p:txBody>
          <a:bodyPr/>
          <a:lstStyle/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工具</a:t>
            </a:r>
            <a:endParaRPr lang="fr-FR" altLang="zh-TW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263297" y="3033704"/>
            <a:ext cx="648072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剪刀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4644008" y="3936987"/>
            <a:ext cx="961235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尖嘴鉗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4572000" y="6159474"/>
            <a:ext cx="158417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大於</a:t>
            </a:r>
            <a:r>
              <a:rPr lang="en-US" altLang="zh-TW" dirty="0" err="1" smtClean="0">
                <a:latin typeface="標楷體" panose="03000509000000000000" pitchFamily="65" charset="-120"/>
                <a:ea typeface="標楷體" panose="03000509000000000000" pitchFamily="65" charset="-120"/>
              </a:rPr>
              <a:t>10cm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的尺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6613355" y="2147979"/>
            <a:ext cx="1633272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小號熱熔膠槍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4869574" y="1964948"/>
            <a:ext cx="90060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剝線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鉗</a:t>
            </a:r>
          </a:p>
        </p:txBody>
      </p:sp>
    </p:spTree>
    <p:extLst>
      <p:ext uri="{BB962C8B-B14F-4D97-AF65-F5344CB8AC3E}">
        <p14:creationId xmlns:p14="http://schemas.microsoft.com/office/powerpoint/2010/main" val="293304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31640" y="404664"/>
            <a:ext cx="7200800" cy="1143000"/>
          </a:xfrm>
        </p:spPr>
        <p:txBody>
          <a:bodyPr/>
          <a:lstStyle/>
          <a:p>
            <a:r>
              <a:rPr lang="zh-TW" altLang="en-US" b="1" dirty="0" smtClean="0"/>
              <a:t>材料裁切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63466" y="1628800"/>
            <a:ext cx="5617046" cy="3816424"/>
          </a:xfrm>
        </p:spPr>
        <p:txBody>
          <a:bodyPr/>
          <a:lstStyle/>
          <a:p>
            <a:pPr indent="-324000">
              <a:spcBef>
                <a:spcPts val="850"/>
              </a:spcBef>
              <a:spcAft>
                <a:spcPts val="0"/>
              </a:spcAft>
            </a:pPr>
            <a:r>
              <a:rPr lang="zh-TW" altLang="en-US" sz="2800" b="1" dirty="0" smtClean="0">
                <a:solidFill>
                  <a:srgbClr val="3333FF"/>
                </a:solidFill>
              </a:rPr>
              <a:t>口徑</a:t>
            </a:r>
            <a:r>
              <a:rPr lang="zh-TW" altLang="en-US" sz="2800" b="1" dirty="0">
                <a:solidFill>
                  <a:srgbClr val="3333FF"/>
                </a:solidFill>
              </a:rPr>
              <a:t>較大</a:t>
            </a:r>
            <a:r>
              <a:rPr lang="zh-TW" altLang="en-US" sz="2800" b="1" dirty="0"/>
              <a:t>的吸管需裁切成</a:t>
            </a:r>
            <a:r>
              <a:rPr lang="en-US" altLang="zh-TW" sz="2800" b="1" dirty="0"/>
              <a:t/>
            </a:r>
            <a:br>
              <a:rPr lang="en-US" altLang="zh-TW" sz="2800" b="1" dirty="0"/>
            </a:br>
            <a:r>
              <a:rPr lang="zh-TW" altLang="en-US" sz="2800" b="1" dirty="0"/>
              <a:t> </a:t>
            </a:r>
            <a:r>
              <a:rPr lang="en-US" altLang="zh-TW" sz="2800" b="1" dirty="0" err="1" smtClean="0"/>
              <a:t>8cm</a:t>
            </a:r>
            <a:r>
              <a:rPr lang="en-US" altLang="zh-TW" sz="2800" b="1" dirty="0" smtClean="0"/>
              <a:t>*1 </a:t>
            </a:r>
            <a:r>
              <a:rPr lang="en-US" altLang="zh-TW" sz="2800" b="1" dirty="0"/>
              <a:t>, </a:t>
            </a:r>
            <a:r>
              <a:rPr lang="en-US" altLang="zh-TW" sz="2800" b="1" dirty="0" err="1" smtClean="0"/>
              <a:t>7cm</a:t>
            </a:r>
            <a:r>
              <a:rPr lang="en-US" altLang="zh-TW" sz="2800" b="1" dirty="0" smtClean="0"/>
              <a:t>*1 </a:t>
            </a:r>
            <a:r>
              <a:rPr lang="en-US" altLang="zh-TW" sz="2800" b="1" dirty="0"/>
              <a:t>, </a:t>
            </a:r>
            <a:r>
              <a:rPr lang="en-US" altLang="zh-TW" sz="2800" b="1" dirty="0" err="1" smtClean="0"/>
              <a:t>1.5cm</a:t>
            </a:r>
            <a:r>
              <a:rPr lang="en-US" altLang="zh-TW" sz="2800" b="1" dirty="0" smtClean="0"/>
              <a:t>*6 , </a:t>
            </a:r>
            <a:r>
              <a:rPr lang="en-US" altLang="zh-TW" sz="2800" b="1" dirty="0" err="1" smtClean="0"/>
              <a:t>1cm</a:t>
            </a:r>
            <a:r>
              <a:rPr lang="en-US" altLang="zh-TW" sz="2800" b="1" dirty="0" smtClean="0"/>
              <a:t>*3</a:t>
            </a:r>
          </a:p>
          <a:p>
            <a:pPr indent="-324000">
              <a:spcBef>
                <a:spcPts val="850"/>
              </a:spcBef>
              <a:spcAft>
                <a:spcPts val="0"/>
              </a:spcAft>
            </a:pPr>
            <a:r>
              <a:rPr lang="zh-TW" altLang="en-US" sz="2800" b="1" dirty="0" smtClean="0">
                <a:solidFill>
                  <a:srgbClr val="3333FF"/>
                </a:solidFill>
              </a:rPr>
              <a:t>口徑</a:t>
            </a:r>
            <a:r>
              <a:rPr lang="zh-TW" altLang="en-US" sz="2800" b="1" dirty="0">
                <a:solidFill>
                  <a:srgbClr val="3333FF"/>
                </a:solidFill>
              </a:rPr>
              <a:t>較小</a:t>
            </a:r>
            <a:r>
              <a:rPr lang="zh-TW" altLang="en-US" sz="2800" b="1" dirty="0"/>
              <a:t>的吸管需裁切成 </a:t>
            </a:r>
            <a:r>
              <a:rPr lang="en-US" altLang="zh-TW" sz="2800" b="1" dirty="0"/>
              <a:t/>
            </a:r>
            <a:br>
              <a:rPr lang="en-US" altLang="zh-TW" sz="2800" b="1" dirty="0"/>
            </a:br>
            <a:r>
              <a:rPr lang="en-US" altLang="zh-TW" sz="2800" b="1" dirty="0" smtClean="0"/>
              <a:t> </a:t>
            </a:r>
            <a:r>
              <a:rPr lang="en-US" altLang="zh-TW" sz="2800" b="1" dirty="0" err="1" smtClean="0"/>
              <a:t>2.5cm</a:t>
            </a:r>
            <a:r>
              <a:rPr lang="en-US" altLang="zh-TW" sz="2800" b="1" dirty="0" smtClean="0"/>
              <a:t>*4</a:t>
            </a:r>
          </a:p>
          <a:p>
            <a:pPr indent="-324000">
              <a:spcBef>
                <a:spcPts val="850"/>
              </a:spcBef>
              <a:spcAft>
                <a:spcPts val="0"/>
              </a:spcAft>
            </a:pPr>
            <a:r>
              <a:rPr lang="zh-TW" altLang="en-US" sz="2800" b="1" dirty="0" smtClean="0"/>
              <a:t>牙籤只要裁掉兩端尖尖的部分</a:t>
            </a:r>
            <a:endParaRPr lang="en-US" altLang="zh-TW" sz="2800" b="1" dirty="0" smtClean="0"/>
          </a:p>
          <a:p>
            <a:pPr indent="-324000">
              <a:spcBef>
                <a:spcPts val="850"/>
              </a:spcBef>
              <a:spcAft>
                <a:spcPts val="0"/>
              </a:spcAft>
            </a:pPr>
            <a:r>
              <a:rPr lang="en-US" altLang="zh-TW" sz="2800" b="1" dirty="0" err="1" smtClean="0"/>
              <a:t>2cm</a:t>
            </a:r>
            <a:r>
              <a:rPr lang="zh-TW" altLang="en-US" sz="2800" b="1" dirty="0" smtClean="0"/>
              <a:t>寬冰棒棍：</a:t>
            </a:r>
            <a:endParaRPr lang="en-US" altLang="zh-TW" sz="2800" b="1" dirty="0" smtClean="0"/>
          </a:p>
          <a:p>
            <a:pPr marL="18900" indent="0">
              <a:spcBef>
                <a:spcPts val="850"/>
              </a:spcBef>
              <a:spcAft>
                <a:spcPts val="0"/>
              </a:spcAft>
              <a:buNone/>
            </a:pPr>
            <a:r>
              <a:rPr lang="zh-TW" altLang="en-US" sz="2800" b="1" dirty="0"/>
              <a:t> </a:t>
            </a:r>
            <a:r>
              <a:rPr lang="zh-TW" altLang="en-US" sz="2800" b="1" dirty="0" smtClean="0"/>
              <a:t>   </a:t>
            </a:r>
            <a:r>
              <a:rPr lang="en-US" altLang="zh-TW" sz="2800" b="1" dirty="0" err="1" smtClean="0"/>
              <a:t>2.5cm</a:t>
            </a:r>
            <a:r>
              <a:rPr lang="zh-TW" altLang="en-US" sz="2800" b="1" dirty="0"/>
              <a:t>*</a:t>
            </a:r>
            <a:r>
              <a:rPr lang="en-US" altLang="zh-TW" sz="2800" b="1" dirty="0" smtClean="0"/>
              <a:t>2(</a:t>
            </a:r>
            <a:r>
              <a:rPr lang="zh-TW" altLang="en-US" sz="2800" b="1" dirty="0" smtClean="0"/>
              <a:t>也可自由</a:t>
            </a:r>
            <a:r>
              <a:rPr lang="zh-TW" altLang="en-US" sz="2800" b="1" dirty="0"/>
              <a:t>發揮</a:t>
            </a:r>
            <a:r>
              <a:rPr lang="en-US" altLang="zh-TW" sz="2800" b="1" dirty="0" smtClean="0"/>
              <a:t>)</a:t>
            </a:r>
            <a:r>
              <a:rPr lang="en-US" altLang="zh-TW" b="1" dirty="0"/>
              <a:t/>
            </a:r>
            <a:br>
              <a:rPr lang="en-US" altLang="zh-TW" b="1" dirty="0"/>
            </a:br>
            <a:r>
              <a:rPr lang="en-US" altLang="zh-TW" b="1" dirty="0"/>
              <a:t/>
            </a:r>
            <a:br>
              <a:rPr lang="en-US" altLang="zh-TW" b="1" dirty="0"/>
            </a:b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6" r="47637"/>
          <a:stretch/>
        </p:blipFill>
        <p:spPr>
          <a:xfrm>
            <a:off x="35496" y="548680"/>
            <a:ext cx="3528392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文字方塊 4"/>
          <p:cNvSpPr txBox="1"/>
          <p:nvPr/>
        </p:nvSpPr>
        <p:spPr>
          <a:xfrm>
            <a:off x="1427178" y="1507014"/>
            <a:ext cx="769341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b="1" dirty="0" err="1" smtClean="0"/>
              <a:t>2.5cm</a:t>
            </a:r>
            <a:endParaRPr lang="zh-TW" altLang="en-US" b="1" dirty="0"/>
          </a:p>
        </p:txBody>
      </p:sp>
      <p:sp>
        <p:nvSpPr>
          <p:cNvPr id="7" name="文字方塊 6"/>
          <p:cNvSpPr txBox="1"/>
          <p:nvPr/>
        </p:nvSpPr>
        <p:spPr>
          <a:xfrm>
            <a:off x="1414811" y="2935764"/>
            <a:ext cx="769341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b="1" dirty="0" err="1" smtClean="0"/>
              <a:t>1.5cm</a:t>
            </a:r>
            <a:endParaRPr lang="zh-TW" altLang="en-US" b="1" dirty="0"/>
          </a:p>
        </p:txBody>
      </p:sp>
      <p:sp>
        <p:nvSpPr>
          <p:cNvPr id="8" name="文字方塊 7"/>
          <p:cNvSpPr txBox="1"/>
          <p:nvPr/>
        </p:nvSpPr>
        <p:spPr>
          <a:xfrm>
            <a:off x="1547664" y="3789040"/>
            <a:ext cx="769341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b="1" dirty="0" err="1" smtClean="0"/>
              <a:t>1cm</a:t>
            </a:r>
            <a:endParaRPr lang="zh-TW" altLang="en-US" b="1" dirty="0"/>
          </a:p>
        </p:txBody>
      </p:sp>
      <p:sp>
        <p:nvSpPr>
          <p:cNvPr id="9" name="文字方塊 8"/>
          <p:cNvSpPr txBox="1"/>
          <p:nvPr/>
        </p:nvSpPr>
        <p:spPr>
          <a:xfrm>
            <a:off x="1819762" y="4740610"/>
            <a:ext cx="769341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b="1" dirty="0" err="1" smtClean="0"/>
              <a:t>1cm</a:t>
            </a:r>
            <a:endParaRPr lang="zh-TW" altLang="en-US" b="1" dirty="0"/>
          </a:p>
        </p:txBody>
      </p:sp>
      <p:sp>
        <p:nvSpPr>
          <p:cNvPr id="10" name="文字方塊 9"/>
          <p:cNvSpPr txBox="1"/>
          <p:nvPr/>
        </p:nvSpPr>
        <p:spPr>
          <a:xfrm>
            <a:off x="1541349" y="4239410"/>
            <a:ext cx="769341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b="1" dirty="0" err="1"/>
              <a:t>8</a:t>
            </a:r>
            <a:r>
              <a:rPr lang="en-US" altLang="zh-TW" b="1" dirty="0" err="1" smtClean="0"/>
              <a:t>cm</a:t>
            </a:r>
            <a:endParaRPr lang="zh-TW" altLang="en-US" b="1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1448698" y="5291916"/>
            <a:ext cx="769341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b="1" dirty="0" err="1"/>
              <a:t>7</a:t>
            </a:r>
            <a:r>
              <a:rPr lang="en-US" altLang="zh-TW" b="1" dirty="0" err="1" smtClean="0"/>
              <a:t>cm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384938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使用熱熔膠槍注意事項</a:t>
            </a:r>
            <a:endParaRPr lang="zh-TW" altLang="en-US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3" name="內容版面配置區 3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845024"/>
          </a:xfr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使用熱熔膠槍要注意被燙傷，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如果沾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到熱熱的膠且感覺會燙時，趕緊弄掉，並報告老師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上熱熔膠後，要把吸管固定好，最好等熱熔膠乾得差不多後，再繼續下一個動作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黏合吸管時，可以考慮在桌上排好形狀，先黏合上層，等乾了之後，再翻面黏下層。</a:t>
            </a:r>
            <a:endParaRPr lang="zh-TW" altLang="en-US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24" name="弧形接點 23"/>
          <p:cNvCxnSpPr/>
          <p:nvPr/>
        </p:nvCxnSpPr>
        <p:spPr>
          <a:xfrm rot="10800000" flipV="1">
            <a:off x="5216171" y="5835740"/>
            <a:ext cx="1168754" cy="385022"/>
          </a:xfrm>
          <a:prstGeom prst="curvedConnector3">
            <a:avLst/>
          </a:prstGeom>
          <a:ln w="571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269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29170" y="620688"/>
            <a:ext cx="6923112" cy="850106"/>
          </a:xfrm>
        </p:spPr>
        <p:txBody>
          <a:bodyPr/>
          <a:lstStyle/>
          <a:p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黏合吸管軸心</a:t>
            </a:r>
            <a:endParaRPr lang="zh-TW" altLang="en-US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3" y="1470794"/>
            <a:ext cx="9144000" cy="5387206"/>
          </a:xfrm>
          <a:prstGeom prst="rect">
            <a:avLst/>
          </a:prstGeom>
        </p:spPr>
      </p:pic>
      <p:cxnSp>
        <p:nvCxnSpPr>
          <p:cNvPr id="9" name="直線接點 8"/>
          <p:cNvCxnSpPr/>
          <p:nvPr/>
        </p:nvCxnSpPr>
        <p:spPr>
          <a:xfrm flipH="1">
            <a:off x="2123728" y="3429000"/>
            <a:ext cx="216024" cy="2232248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直線接點 10"/>
          <p:cNvCxnSpPr/>
          <p:nvPr/>
        </p:nvCxnSpPr>
        <p:spPr>
          <a:xfrm>
            <a:off x="6300192" y="3429000"/>
            <a:ext cx="72008" cy="2376264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弧形接點 21"/>
          <p:cNvCxnSpPr/>
          <p:nvPr/>
        </p:nvCxnSpPr>
        <p:spPr>
          <a:xfrm flipV="1">
            <a:off x="2380990" y="2636912"/>
            <a:ext cx="948968" cy="692903"/>
          </a:xfrm>
          <a:prstGeom prst="curvedConnector3">
            <a:avLst/>
          </a:prstGeom>
          <a:ln w="571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4" name="弧形接點 23"/>
          <p:cNvCxnSpPr/>
          <p:nvPr/>
        </p:nvCxnSpPr>
        <p:spPr>
          <a:xfrm rot="10800000">
            <a:off x="5108277" y="2736399"/>
            <a:ext cx="1168756" cy="692603"/>
          </a:xfrm>
          <a:prstGeom prst="curvedConnector3">
            <a:avLst/>
          </a:prstGeom>
          <a:ln w="571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7" name="文字方塊 26"/>
          <p:cNvSpPr txBox="1"/>
          <p:nvPr/>
        </p:nvSpPr>
        <p:spPr>
          <a:xfrm>
            <a:off x="3329958" y="1905401"/>
            <a:ext cx="1778319" cy="83099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儘量一邊要成一直線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5467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29170" y="620688"/>
            <a:ext cx="6923112" cy="850106"/>
          </a:xfrm>
        </p:spPr>
        <p:txBody>
          <a:bodyPr/>
          <a:lstStyle/>
          <a:p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黏合機器人的後支撐腳</a:t>
            </a:r>
            <a:endParaRPr lang="zh-TW" altLang="en-US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81274" y="156009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36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29170" y="620688"/>
            <a:ext cx="6923112" cy="850106"/>
          </a:xfrm>
        </p:spPr>
        <p:txBody>
          <a:bodyPr/>
          <a:lstStyle/>
          <a:p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黏合機器人的前腳</a:t>
            </a:r>
            <a:endParaRPr lang="zh-TW" altLang="en-US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2" t="23800" r="23124" b="20201"/>
          <a:stretch/>
        </p:blipFill>
        <p:spPr>
          <a:xfrm>
            <a:off x="107504" y="2714639"/>
            <a:ext cx="4277571" cy="244432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3" t="16401" r="24801" b="24801"/>
          <a:stretch/>
        </p:blipFill>
        <p:spPr>
          <a:xfrm>
            <a:off x="4788024" y="2708920"/>
            <a:ext cx="4248472" cy="2444326"/>
          </a:xfrm>
          <a:prstGeom prst="rect">
            <a:avLst/>
          </a:prstGeom>
        </p:spPr>
      </p:pic>
      <p:cxnSp>
        <p:nvCxnSpPr>
          <p:cNvPr id="7" name="直線單箭頭接點 6"/>
          <p:cNvCxnSpPr>
            <a:stCxn id="4" idx="3"/>
            <a:endCxn id="5" idx="1"/>
          </p:cNvCxnSpPr>
          <p:nvPr/>
        </p:nvCxnSpPr>
        <p:spPr>
          <a:xfrm flipV="1">
            <a:off x="4385075" y="3931083"/>
            <a:ext cx="402949" cy="5719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文字方塊 7"/>
          <p:cNvSpPr txBox="1"/>
          <p:nvPr/>
        </p:nvSpPr>
        <p:spPr>
          <a:xfrm>
            <a:off x="683568" y="2060848"/>
            <a:ext cx="2339102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先黏成直角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4788024" y="2060848"/>
            <a:ext cx="3416320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較長的腳黏冰棒棍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1" name="直線接點 10"/>
          <p:cNvCxnSpPr/>
          <p:nvPr/>
        </p:nvCxnSpPr>
        <p:spPr>
          <a:xfrm>
            <a:off x="107504" y="5013176"/>
            <a:ext cx="5040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107504" y="3284984"/>
            <a:ext cx="5040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13"/>
          <p:cNvCxnSpPr/>
          <p:nvPr/>
        </p:nvCxnSpPr>
        <p:spPr>
          <a:xfrm>
            <a:off x="359532" y="3284984"/>
            <a:ext cx="0" cy="1728192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/>
          <p:cNvCxnSpPr/>
          <p:nvPr/>
        </p:nvCxnSpPr>
        <p:spPr>
          <a:xfrm>
            <a:off x="827584" y="3284984"/>
            <a:ext cx="0" cy="4320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/>
          <p:cNvCxnSpPr/>
          <p:nvPr/>
        </p:nvCxnSpPr>
        <p:spPr>
          <a:xfrm>
            <a:off x="2051720" y="3284984"/>
            <a:ext cx="0" cy="4320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/>
          <p:cNvCxnSpPr/>
          <p:nvPr/>
        </p:nvCxnSpPr>
        <p:spPr>
          <a:xfrm flipH="1">
            <a:off x="827584" y="3501008"/>
            <a:ext cx="1224136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圓角矩形 20"/>
          <p:cNvSpPr/>
          <p:nvPr/>
        </p:nvSpPr>
        <p:spPr>
          <a:xfrm>
            <a:off x="1112163" y="5231093"/>
            <a:ext cx="1008112" cy="57606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較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長</a:t>
            </a:r>
          </a:p>
        </p:txBody>
      </p:sp>
      <p:sp>
        <p:nvSpPr>
          <p:cNvPr id="22" name="圓角矩形 21"/>
          <p:cNvSpPr/>
          <p:nvPr/>
        </p:nvSpPr>
        <p:spPr>
          <a:xfrm>
            <a:off x="1742233" y="3861048"/>
            <a:ext cx="1008112" cy="57606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較短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24" name="弧形接點 23"/>
          <p:cNvCxnSpPr/>
          <p:nvPr/>
        </p:nvCxnSpPr>
        <p:spPr>
          <a:xfrm rot="16200000" flipH="1">
            <a:off x="1841532" y="3349383"/>
            <a:ext cx="708408" cy="288032"/>
          </a:xfrm>
          <a:prstGeom prst="curvedConnector3">
            <a:avLst>
              <a:gd name="adj1" fmla="val -50394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弧形接點 29"/>
          <p:cNvCxnSpPr>
            <a:endCxn id="21" idx="0"/>
          </p:cNvCxnSpPr>
          <p:nvPr/>
        </p:nvCxnSpPr>
        <p:spPr>
          <a:xfrm>
            <a:off x="683568" y="4653136"/>
            <a:ext cx="932651" cy="577957"/>
          </a:xfrm>
          <a:prstGeom prst="curvedConnector2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7023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29170" y="620688"/>
            <a:ext cx="6923112" cy="850106"/>
          </a:xfrm>
        </p:spPr>
        <p:txBody>
          <a:bodyPr/>
          <a:lstStyle/>
          <a:p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吸管軸心與馬達軸心黏合</a:t>
            </a:r>
            <a:endParaRPr lang="zh-TW" altLang="en-US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4" t="16799" r="20230" b="35601"/>
          <a:stretch/>
        </p:blipFill>
        <p:spPr>
          <a:xfrm>
            <a:off x="467544" y="1700807"/>
            <a:ext cx="4161639" cy="1746861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88" t="5201"/>
          <a:stretch/>
        </p:blipFill>
        <p:spPr>
          <a:xfrm>
            <a:off x="5004048" y="1711641"/>
            <a:ext cx="3576810" cy="3435846"/>
          </a:xfrm>
          <a:prstGeom prst="rect">
            <a:avLst/>
          </a:prstGeom>
        </p:spPr>
      </p:pic>
      <p:cxnSp>
        <p:nvCxnSpPr>
          <p:cNvPr id="8" name="弧形接點 7"/>
          <p:cNvCxnSpPr/>
          <p:nvPr/>
        </p:nvCxnSpPr>
        <p:spPr>
          <a:xfrm rot="5400000">
            <a:off x="3125481" y="3165993"/>
            <a:ext cx="1277478" cy="832712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弧形接點 8"/>
          <p:cNvCxnSpPr>
            <a:endCxn id="12" idx="0"/>
          </p:cNvCxnSpPr>
          <p:nvPr/>
        </p:nvCxnSpPr>
        <p:spPr>
          <a:xfrm rot="10800000" flipV="1">
            <a:off x="2274963" y="2943610"/>
            <a:ext cx="1489258" cy="1277478"/>
          </a:xfrm>
          <a:prstGeom prst="curvedConnector2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圓角矩形 11"/>
          <p:cNvSpPr/>
          <p:nvPr/>
        </p:nvSpPr>
        <p:spPr>
          <a:xfrm>
            <a:off x="179512" y="4221088"/>
            <a:ext cx="4190902" cy="13681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在馬達軸心平平的兩側點一點點熱熔膠就好，大約綠豆大小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6" name="圓角矩形 25"/>
          <p:cNvSpPr/>
          <p:nvPr/>
        </p:nvSpPr>
        <p:spPr>
          <a:xfrm>
            <a:off x="6732240" y="1916832"/>
            <a:ext cx="144016" cy="1530836"/>
          </a:xfrm>
          <a:prstGeom prst="roundRect">
            <a:avLst/>
          </a:prstGeom>
          <a:noFill/>
          <a:ln w="38100" cap="flat" cmpd="sng" algn="ctr">
            <a:solidFill>
              <a:schemeClr val="dk1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8" name="直線單箭頭接點 27"/>
          <p:cNvCxnSpPr>
            <a:stCxn id="26" idx="2"/>
            <a:endCxn id="31" idx="0"/>
          </p:cNvCxnSpPr>
          <p:nvPr/>
        </p:nvCxnSpPr>
        <p:spPr>
          <a:xfrm>
            <a:off x="6804248" y="3447668"/>
            <a:ext cx="36004" cy="80196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圓角矩形 30"/>
          <p:cNvSpPr/>
          <p:nvPr/>
        </p:nvSpPr>
        <p:spPr>
          <a:xfrm>
            <a:off x="5292080" y="4249629"/>
            <a:ext cx="3096343" cy="8978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留大約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元硬幣後的間隙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1408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06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106</Template>
  <TotalTime>148749</TotalTime>
  <Words>436</Words>
  <Application>Microsoft Office PowerPoint</Application>
  <PresentationFormat>如螢幕大小 (4:3)</PresentationFormat>
  <Paragraphs>72</Paragraphs>
  <Slides>21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21</vt:i4>
      </vt:variant>
    </vt:vector>
  </HeadingPairs>
  <TitlesOfParts>
    <vt:vector size="27" baseType="lpstr">
      <vt:lpstr>微軟正黑體</vt:lpstr>
      <vt:lpstr>新細明體</vt:lpstr>
      <vt:lpstr>標楷體</vt:lpstr>
      <vt:lpstr>Arial</vt:lpstr>
      <vt:lpstr>Calibri</vt:lpstr>
      <vt:lpstr>106</vt:lpstr>
      <vt:lpstr>PowerPoint 簡報</vt:lpstr>
      <vt:lpstr>材料</vt:lpstr>
      <vt:lpstr>工具</vt:lpstr>
      <vt:lpstr>材料裁切</vt:lpstr>
      <vt:lpstr>使用熱熔膠槍注意事項</vt:lpstr>
      <vt:lpstr>黏合吸管軸心</vt:lpstr>
      <vt:lpstr>黏合機器人的後支撐腳</vt:lpstr>
      <vt:lpstr>黏合機器人的前腳</vt:lpstr>
      <vt:lpstr>吸管軸心與馬達軸心黏合</vt:lpstr>
      <vt:lpstr>吸管軸心與馬達軸心黏合-完成圖</vt:lpstr>
      <vt:lpstr>黏合後支撐腳</vt:lpstr>
      <vt:lpstr>後支撐腳-完成圖</vt:lpstr>
      <vt:lpstr>裝上前腳</vt:lpstr>
      <vt:lpstr>黏合支撐牙籤的吸管</vt:lpstr>
      <vt:lpstr>黏合支撐牙籤的吸管-完成圖</vt:lpstr>
      <vt:lpstr>黏合牙籤和前腳</vt:lpstr>
      <vt:lpstr>黏合牙籤和前腳-完成圖</vt:lpstr>
      <vt:lpstr>剝線鉗介紹</vt:lpstr>
      <vt:lpstr>如何使用剝線鉗</vt:lpstr>
      <vt:lpstr>電池盒電線穿過馬達銅片的孔</vt:lpstr>
      <vt:lpstr>吸管機器人完成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 NAME</dc:title>
  <dc:creator>flhsteach</dc:creator>
  <cp:lastModifiedBy>黃文昌</cp:lastModifiedBy>
  <cp:revision>128</cp:revision>
  <dcterms:created xsi:type="dcterms:W3CDTF">2016-05-15T14:57:50Z</dcterms:created>
  <dcterms:modified xsi:type="dcterms:W3CDTF">2018-02-16T03:20:52Z</dcterms:modified>
</cp:coreProperties>
</file>