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6" r:id="rId2"/>
    <p:sldId id="359" r:id="rId3"/>
    <p:sldId id="360" r:id="rId4"/>
    <p:sldId id="361" r:id="rId5"/>
    <p:sldId id="374" r:id="rId6"/>
    <p:sldId id="362" r:id="rId7"/>
    <p:sldId id="375" r:id="rId8"/>
    <p:sldId id="376" r:id="rId9"/>
    <p:sldId id="377" r:id="rId10"/>
    <p:sldId id="378" r:id="rId11"/>
    <p:sldId id="379" r:id="rId12"/>
    <p:sldId id="380" r:id="rId13"/>
    <p:sldId id="381" r:id="rId14"/>
    <p:sldId id="382" r:id="rId15"/>
    <p:sldId id="383" r:id="rId16"/>
    <p:sldId id="384" r:id="rId17"/>
    <p:sldId id="385" r:id="rId18"/>
    <p:sldId id="386" r:id="rId19"/>
    <p:sldId id="393" r:id="rId20"/>
    <p:sldId id="364" r:id="rId21"/>
    <p:sldId id="371" r:id="rId22"/>
    <p:sldId id="372" r:id="rId23"/>
    <p:sldId id="373" r:id="rId24"/>
    <p:sldId id="387" r:id="rId25"/>
    <p:sldId id="370" r:id="rId26"/>
    <p:sldId id="401" r:id="rId27"/>
    <p:sldId id="392" r:id="rId28"/>
    <p:sldId id="391" r:id="rId29"/>
    <p:sldId id="389" r:id="rId30"/>
    <p:sldId id="390" r:id="rId31"/>
    <p:sldId id="396" r:id="rId32"/>
    <p:sldId id="397" r:id="rId33"/>
    <p:sldId id="398" r:id="rId34"/>
    <p:sldId id="399" r:id="rId35"/>
    <p:sldId id="400" r:id="rId36"/>
    <p:sldId id="402" r:id="rId37"/>
    <p:sldId id="388" r:id="rId38"/>
    <p:sldId id="395" r:id="rId39"/>
    <p:sldId id="394" r:id="rId40"/>
    <p:sldId id="403" r:id="rId41"/>
    <p:sldId id="404" r:id="rId42"/>
  </p:sldIdLst>
  <p:sldSz cx="9144000" cy="6858000" type="screen4x3"/>
  <p:notesSz cx="7104063" cy="10234613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F74EBC"/>
    <a:srgbClr val="050A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3" autoAdjust="0"/>
    <p:restoredTop sz="94660"/>
  </p:normalViewPr>
  <p:slideViewPr>
    <p:cSldViewPr>
      <p:cViewPr varScale="1">
        <p:scale>
          <a:sx n="87" d="100"/>
          <a:sy n="87" d="100"/>
        </p:scale>
        <p:origin x="1224" y="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Calibri" pitchFamily="34" charset="0"/>
              </a:defRPr>
            </a:lvl1pPr>
          </a:lstStyle>
          <a:p>
            <a:endParaRPr lang="zh-TW" altLang="zh-TW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Calibri" pitchFamily="34" charset="0"/>
              </a:defRPr>
            </a:lvl1pPr>
          </a:lstStyle>
          <a:p>
            <a:fld id="{39617592-3C93-43C9-A382-E9A840BFBF1F}" type="datetimeFigureOut">
              <a:rPr lang="fr-FR" altLang="zh-TW"/>
              <a:pPr/>
              <a:t>11/01/2018</a:t>
            </a:fld>
            <a:endParaRPr lang="fr-FR" altLang="zh-TW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95363" y="768350"/>
            <a:ext cx="5113337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pPr lvl="0"/>
            <a:endParaRPr lang="fr-FR" noProof="0" smtClean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vert="horz" lIns="99075" tIns="49538" rIns="99075" bIns="49538" rtlCol="0">
            <a:normAutofit/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Calibri" pitchFamily="34" charset="0"/>
              </a:defRPr>
            </a:lvl1pPr>
          </a:lstStyle>
          <a:p>
            <a:endParaRPr lang="zh-TW" altLang="zh-TW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Calibri" pitchFamily="34" charset="0"/>
              </a:defRPr>
            </a:lvl1pPr>
          </a:lstStyle>
          <a:p>
            <a:fld id="{4CA1DC0F-3084-4160-9F6A-1243B1B1FB55}" type="slidenum">
              <a:rPr lang="fr-FR" altLang="zh-TW"/>
              <a:pPr/>
              <a:t>‹#›</a:t>
            </a:fld>
            <a:endParaRPr lang="fr-FR" altLang="zh-TW"/>
          </a:p>
        </p:txBody>
      </p:sp>
    </p:spTree>
    <p:extLst>
      <p:ext uri="{BB962C8B-B14F-4D97-AF65-F5344CB8AC3E}">
        <p14:creationId xmlns:p14="http://schemas.microsoft.com/office/powerpoint/2010/main" val="16141668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D5B612C-3814-42B0-90D1-F73F0DB43DFF}" type="datetimeFigureOut">
              <a:rPr lang="fr-FR" altLang="zh-TW"/>
              <a:pPr/>
              <a:t>11/01/2018</a:t>
            </a:fld>
            <a:endParaRPr lang="fr-FR" altLang="zh-TW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zh-TW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320397-3205-4D4E-8770-93E45E714D09}" type="slidenum">
              <a:rPr lang="fr-FR" altLang="zh-TW"/>
              <a:pPr/>
              <a:t>‹#›</a:t>
            </a:fld>
            <a:endParaRPr lang="fr-FR" altLang="zh-TW"/>
          </a:p>
        </p:txBody>
      </p:sp>
    </p:spTree>
    <p:extLst>
      <p:ext uri="{BB962C8B-B14F-4D97-AF65-F5344CB8AC3E}">
        <p14:creationId xmlns:p14="http://schemas.microsoft.com/office/powerpoint/2010/main" val="28081542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52AB083-C44E-46D9-8547-EA6F168BFCBE}" type="datetimeFigureOut">
              <a:rPr lang="fr-FR" altLang="zh-TW"/>
              <a:pPr/>
              <a:t>11/01/2018</a:t>
            </a:fld>
            <a:endParaRPr lang="fr-FR" altLang="zh-TW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zh-TW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B3F63C-07D5-4EA3-8E95-037EFC72BF66}" type="slidenum">
              <a:rPr lang="fr-FR" altLang="zh-TW"/>
              <a:pPr/>
              <a:t>‹#›</a:t>
            </a:fld>
            <a:endParaRPr lang="fr-FR" altLang="zh-TW"/>
          </a:p>
        </p:txBody>
      </p:sp>
    </p:spTree>
    <p:extLst>
      <p:ext uri="{BB962C8B-B14F-4D97-AF65-F5344CB8AC3E}">
        <p14:creationId xmlns:p14="http://schemas.microsoft.com/office/powerpoint/2010/main" val="2262534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65D8A6B-E6E3-41BD-AB2F-4B5DE8580E69}" type="datetimeFigureOut">
              <a:rPr lang="fr-FR" altLang="zh-TW"/>
              <a:pPr/>
              <a:t>11/01/2018</a:t>
            </a:fld>
            <a:endParaRPr lang="fr-FR" altLang="zh-TW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zh-TW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4B888D-E6CE-4FA8-87FE-C0FEBDA4DAB4}" type="slidenum">
              <a:rPr lang="fr-FR" altLang="zh-TW"/>
              <a:pPr/>
              <a:t>‹#›</a:t>
            </a:fld>
            <a:endParaRPr lang="fr-FR" altLang="zh-TW"/>
          </a:p>
        </p:txBody>
      </p:sp>
    </p:spTree>
    <p:extLst>
      <p:ext uri="{BB962C8B-B14F-4D97-AF65-F5344CB8AC3E}">
        <p14:creationId xmlns:p14="http://schemas.microsoft.com/office/powerpoint/2010/main" val="3539728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枋寮創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5383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E1ADEB6-23B7-430F-9009-D220CE14AB61}" type="datetimeFigureOut">
              <a:rPr lang="fr-FR" altLang="zh-TW"/>
              <a:pPr/>
              <a:t>11/01/2018</a:t>
            </a:fld>
            <a:endParaRPr lang="fr-FR" altLang="zh-TW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zh-TW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2DAD0F-8813-421B-A160-521A0A094F6C}" type="slidenum">
              <a:rPr lang="fr-FR" altLang="zh-TW"/>
              <a:pPr/>
              <a:t>‹#›</a:t>
            </a:fld>
            <a:endParaRPr lang="fr-FR" altLang="zh-TW"/>
          </a:p>
        </p:txBody>
      </p:sp>
    </p:spTree>
    <p:extLst>
      <p:ext uri="{BB962C8B-B14F-4D97-AF65-F5344CB8AC3E}">
        <p14:creationId xmlns:p14="http://schemas.microsoft.com/office/powerpoint/2010/main" val="8789049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A531C40-BAF9-42AC-A8CF-A8CD39C23E04}" type="datetimeFigureOut">
              <a:rPr lang="fr-FR" altLang="zh-TW"/>
              <a:pPr/>
              <a:t>11/01/2018</a:t>
            </a:fld>
            <a:endParaRPr lang="fr-FR" altLang="zh-TW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zh-TW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3DE372-BBDC-48C5-A42E-084D8B300BA5}" type="slidenum">
              <a:rPr lang="fr-FR" altLang="zh-TW"/>
              <a:pPr/>
              <a:t>‹#›</a:t>
            </a:fld>
            <a:endParaRPr lang="fr-FR" altLang="zh-TW"/>
          </a:p>
        </p:txBody>
      </p:sp>
    </p:spTree>
    <p:extLst>
      <p:ext uri="{BB962C8B-B14F-4D97-AF65-F5344CB8AC3E}">
        <p14:creationId xmlns:p14="http://schemas.microsoft.com/office/powerpoint/2010/main" val="740812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F9D3B0-8507-4C25-BBDB-22989EF62DA2}" type="datetimeFigureOut">
              <a:rPr lang="fr-FR" altLang="zh-TW"/>
              <a:pPr/>
              <a:t>11/01/2018</a:t>
            </a:fld>
            <a:endParaRPr lang="fr-FR" altLang="zh-TW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zh-TW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E18805-7851-4E6B-A0C5-1E06429A2042}" type="slidenum">
              <a:rPr lang="fr-FR" altLang="zh-TW"/>
              <a:pPr/>
              <a:t>‹#›</a:t>
            </a:fld>
            <a:endParaRPr lang="fr-FR" altLang="zh-TW"/>
          </a:p>
        </p:txBody>
      </p:sp>
    </p:spTree>
    <p:extLst>
      <p:ext uri="{BB962C8B-B14F-4D97-AF65-F5344CB8AC3E}">
        <p14:creationId xmlns:p14="http://schemas.microsoft.com/office/powerpoint/2010/main" val="1128678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1731E98-6D9A-4A7D-9696-C9FA29B5F1C0}" type="datetimeFigureOut">
              <a:rPr lang="fr-FR" altLang="zh-TW"/>
              <a:pPr/>
              <a:t>11/01/2018</a:t>
            </a:fld>
            <a:endParaRPr lang="fr-FR" altLang="zh-TW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zh-TW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FEB311-5CE1-4369-B196-411A313EBD0F}" type="slidenum">
              <a:rPr lang="fr-FR" altLang="zh-TW"/>
              <a:pPr/>
              <a:t>‹#›</a:t>
            </a:fld>
            <a:endParaRPr lang="fr-FR" altLang="zh-TW"/>
          </a:p>
        </p:txBody>
      </p:sp>
    </p:spTree>
    <p:extLst>
      <p:ext uri="{BB962C8B-B14F-4D97-AF65-F5344CB8AC3E}">
        <p14:creationId xmlns:p14="http://schemas.microsoft.com/office/powerpoint/2010/main" val="26353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35A31B3-C880-4878-B0D5-0DFA6FC58BA3}" type="datetimeFigureOut">
              <a:rPr lang="fr-FR" altLang="zh-TW"/>
              <a:pPr/>
              <a:t>11/01/2018</a:t>
            </a:fld>
            <a:endParaRPr lang="fr-FR" altLang="zh-TW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zh-TW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54FB58-5960-4CCA-A292-E9A71BA41B98}" type="slidenum">
              <a:rPr lang="fr-FR" altLang="zh-TW"/>
              <a:pPr/>
              <a:t>‹#›</a:t>
            </a:fld>
            <a:endParaRPr lang="fr-FR" altLang="zh-TW"/>
          </a:p>
        </p:txBody>
      </p:sp>
    </p:spTree>
    <p:extLst>
      <p:ext uri="{BB962C8B-B14F-4D97-AF65-F5344CB8AC3E}">
        <p14:creationId xmlns:p14="http://schemas.microsoft.com/office/powerpoint/2010/main" val="1548671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C52915A-FF23-4910-A67E-96456A594380}" type="datetimeFigureOut">
              <a:rPr lang="fr-FR" altLang="zh-TW"/>
              <a:pPr/>
              <a:t>11/01/2018</a:t>
            </a:fld>
            <a:endParaRPr lang="fr-FR" altLang="zh-TW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zh-TW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2C37C9-7711-4AF3-9D45-760B13290CA2}" type="slidenum">
              <a:rPr lang="fr-FR" altLang="zh-TW"/>
              <a:pPr/>
              <a:t>‹#›</a:t>
            </a:fld>
            <a:endParaRPr lang="fr-FR" altLang="zh-TW"/>
          </a:p>
        </p:txBody>
      </p:sp>
    </p:spTree>
    <p:extLst>
      <p:ext uri="{BB962C8B-B14F-4D97-AF65-F5344CB8AC3E}">
        <p14:creationId xmlns:p14="http://schemas.microsoft.com/office/powerpoint/2010/main" val="431830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DD53375-4B20-40CA-BE1E-1B5C1FD3C2AC}" type="datetimeFigureOut">
              <a:rPr lang="fr-FR" altLang="zh-TW"/>
              <a:pPr/>
              <a:t>11/01/2018</a:t>
            </a:fld>
            <a:endParaRPr lang="fr-FR" altLang="zh-TW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zh-TW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677A35-8C42-4F44-8501-70FCDB2838AF}" type="slidenum">
              <a:rPr lang="fr-FR" altLang="zh-TW"/>
              <a:pPr/>
              <a:t>‹#›</a:t>
            </a:fld>
            <a:endParaRPr lang="fr-FR" altLang="zh-TW"/>
          </a:p>
        </p:txBody>
      </p:sp>
    </p:spTree>
    <p:extLst>
      <p:ext uri="{BB962C8B-B14F-4D97-AF65-F5344CB8AC3E}">
        <p14:creationId xmlns:p14="http://schemas.microsoft.com/office/powerpoint/2010/main" val="1360963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 smtClean="0"/>
              <a:t>按一下圖示以新增圖片</a:t>
            </a:r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180464B-89F8-45BB-9AC5-E70108279818}" type="datetimeFigureOut">
              <a:rPr lang="fr-FR" altLang="zh-TW"/>
              <a:pPr/>
              <a:t>11/01/2018</a:t>
            </a:fld>
            <a:endParaRPr lang="fr-FR" altLang="zh-TW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zh-TW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336998-1255-4E72-B082-59AFC416D0AD}" type="slidenum">
              <a:rPr lang="fr-FR" altLang="zh-TW"/>
              <a:pPr/>
              <a:t>‹#›</a:t>
            </a:fld>
            <a:endParaRPr lang="fr-FR" altLang="zh-TW"/>
          </a:p>
        </p:txBody>
      </p:sp>
    </p:spTree>
    <p:extLst>
      <p:ext uri="{BB962C8B-B14F-4D97-AF65-F5344CB8AC3E}">
        <p14:creationId xmlns:p14="http://schemas.microsoft.com/office/powerpoint/2010/main" val="3917857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zh-TW" smtClean="0"/>
              <a:t>Cliquez pour modifier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zh-TW" smtClean="0"/>
              <a:t>Cliquez pour modifier les styles du texte du masque</a:t>
            </a:r>
          </a:p>
          <a:p>
            <a:pPr lvl="1"/>
            <a:r>
              <a:rPr lang="fr-FR" altLang="zh-TW" smtClean="0"/>
              <a:t>Deuxième niveau</a:t>
            </a:r>
          </a:p>
          <a:p>
            <a:pPr lvl="2"/>
            <a:r>
              <a:rPr lang="fr-FR" altLang="zh-TW" smtClean="0"/>
              <a:t>Troisième niveau</a:t>
            </a:r>
          </a:p>
          <a:p>
            <a:pPr lvl="3"/>
            <a:r>
              <a:rPr lang="fr-FR" altLang="zh-TW" smtClean="0"/>
              <a:t>Quatrième niveau</a:t>
            </a:r>
          </a:p>
          <a:p>
            <a:pPr lvl="4"/>
            <a:r>
              <a:rPr lang="fr-FR" altLang="zh-TW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CED3FE40-660C-43A5-BD51-7EEDC1334C7E}" type="datetimeFigureOut">
              <a:rPr lang="fr-FR" altLang="zh-TW"/>
              <a:pPr/>
              <a:t>11/01/2018</a:t>
            </a:fld>
            <a:endParaRPr lang="fr-FR" altLang="zh-TW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endParaRPr lang="zh-TW" altLang="zh-TW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30476FB0-EEC4-4A5A-895E-50C89AD165AB}" type="slidenum">
              <a:rPr lang="fr-FR" altLang="zh-TW"/>
              <a:pPr/>
              <a:t>‹#›</a:t>
            </a:fld>
            <a:endParaRPr lang="fr-FR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6" y="0"/>
            <a:ext cx="914400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" y="1449159"/>
            <a:ext cx="9143999" cy="1631216"/>
          </a:xfrm>
          <a:prstGeom prst="rect">
            <a:avLst/>
          </a:prstGeom>
          <a:gradFill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5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屏東縣種子教師團隊</a:t>
            </a:r>
            <a:endParaRPr lang="en-US" altLang="zh-TW" sz="5000" b="1" dirty="0" smtClean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en-US" sz="50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光劍製作</a:t>
            </a:r>
            <a:endParaRPr lang="zh-TW" altLang="en-US" sz="50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051" name="Sous-titre 2"/>
          <p:cNvSpPr>
            <a:spLocks noGrp="1"/>
          </p:cNvSpPr>
          <p:nvPr>
            <p:ph type="subTitle" idx="1"/>
          </p:nvPr>
        </p:nvSpPr>
        <p:spPr>
          <a:xfrm>
            <a:off x="1835696" y="4581128"/>
            <a:ext cx="6400800" cy="576064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zh-TW" alt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枋寮高中科學創意團隊</a:t>
            </a:r>
            <a:endParaRPr lang="fr-FR" altLang="zh-TW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LED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折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腳程序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21857" t="25067" r="21005"/>
          <a:stretch/>
        </p:blipFill>
        <p:spPr>
          <a:xfrm rot="16200000">
            <a:off x="2743418" y="83804"/>
            <a:ext cx="3960000" cy="6927572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3078113" y="4149080"/>
            <a:ext cx="5109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 smtClean="0">
                <a:solidFill>
                  <a:srgbClr val="FFFF00"/>
                </a:solidFill>
              </a:rPr>
              <a:t>注意腳位方向，每顆的方向均要一致</a:t>
            </a:r>
            <a:endParaRPr lang="zh-TW" alt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1558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LED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折腳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程序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17871" t="24991" r="20456" b="12529"/>
          <a:stretch/>
        </p:blipFill>
        <p:spPr>
          <a:xfrm rot="16200000">
            <a:off x="842346" y="1037946"/>
            <a:ext cx="2192380" cy="2962672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/>
          <a:srcRect l="19643" t="27682" r="26630" b="16058"/>
          <a:stretch/>
        </p:blipFill>
        <p:spPr>
          <a:xfrm rot="16200000">
            <a:off x="6098229" y="978047"/>
            <a:ext cx="2160000" cy="3017142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4"/>
          <a:srcRect l="34017" t="29847" r="9723" b="20183"/>
          <a:stretch/>
        </p:blipFill>
        <p:spPr>
          <a:xfrm>
            <a:off x="2699792" y="3756745"/>
            <a:ext cx="3456384" cy="2301400"/>
          </a:xfrm>
          <a:prstGeom prst="rect">
            <a:avLst/>
          </a:prstGeom>
        </p:spPr>
      </p:pic>
      <p:cxnSp>
        <p:nvCxnSpPr>
          <p:cNvPr id="7" name="直線單箭頭接點 6"/>
          <p:cNvCxnSpPr/>
          <p:nvPr/>
        </p:nvCxnSpPr>
        <p:spPr>
          <a:xfrm>
            <a:off x="3530557" y="2519281"/>
            <a:ext cx="1977547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單箭頭接點 9"/>
          <p:cNvCxnSpPr/>
          <p:nvPr/>
        </p:nvCxnSpPr>
        <p:spPr>
          <a:xfrm flipH="1">
            <a:off x="5436096" y="3140968"/>
            <a:ext cx="1273157" cy="93610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12113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LED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折腳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程序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21231" t="26122" r="11641" b="13329"/>
          <a:stretch/>
        </p:blipFill>
        <p:spPr>
          <a:xfrm>
            <a:off x="1547664" y="1600200"/>
            <a:ext cx="6388732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3183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LED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折腳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程序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l="14837" t="23563" r="3330" b="22711"/>
          <a:stretch/>
        </p:blipFill>
        <p:spPr>
          <a:xfrm>
            <a:off x="914857" y="1600200"/>
            <a:ext cx="7314286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8399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LED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折腳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程序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24427" t="15888" r="10363" b="10771"/>
          <a:stretch/>
        </p:blipFill>
        <p:spPr>
          <a:xfrm>
            <a:off x="1043608" y="1393708"/>
            <a:ext cx="2561861" cy="21600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/>
          <a:srcRect l="39132" t="25268" r="13559" b="20152"/>
          <a:stretch/>
        </p:blipFill>
        <p:spPr>
          <a:xfrm>
            <a:off x="5724128" y="1417638"/>
            <a:ext cx="2497500" cy="21600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4"/>
          <a:srcRect l="31460" t="15888" r="21870" b="19299"/>
          <a:stretch/>
        </p:blipFill>
        <p:spPr>
          <a:xfrm>
            <a:off x="3328736" y="3528222"/>
            <a:ext cx="2405521" cy="2504378"/>
          </a:xfrm>
          <a:prstGeom prst="rect">
            <a:avLst/>
          </a:prstGeom>
        </p:spPr>
      </p:pic>
      <p:cxnSp>
        <p:nvCxnSpPr>
          <p:cNvPr id="7" name="直線單箭頭接點 6"/>
          <p:cNvCxnSpPr/>
          <p:nvPr/>
        </p:nvCxnSpPr>
        <p:spPr>
          <a:xfrm>
            <a:off x="3674573" y="2492896"/>
            <a:ext cx="1977547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單箭頭接點 7"/>
          <p:cNvCxnSpPr/>
          <p:nvPr/>
        </p:nvCxnSpPr>
        <p:spPr>
          <a:xfrm flipH="1">
            <a:off x="5436097" y="3212976"/>
            <a:ext cx="792087" cy="86409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88757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LED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折腳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程序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l="37214" t="22710" r="24427" b="22711"/>
          <a:stretch/>
        </p:blipFill>
        <p:spPr>
          <a:xfrm>
            <a:off x="1259632" y="1600200"/>
            <a:ext cx="2187053" cy="2332856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/>
          <a:srcRect l="37853" t="28680" r="23788" b="21857"/>
          <a:stretch/>
        </p:blipFill>
        <p:spPr>
          <a:xfrm>
            <a:off x="5796136" y="1614500"/>
            <a:ext cx="2234483" cy="2304256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4"/>
          <a:srcRect l="44885" t="26122" r="34018" b="19299"/>
          <a:stretch/>
        </p:blipFill>
        <p:spPr>
          <a:xfrm rot="16200000">
            <a:off x="3829500" y="3560717"/>
            <a:ext cx="1485000" cy="2880000"/>
          </a:xfrm>
          <a:prstGeom prst="rect">
            <a:avLst/>
          </a:prstGeom>
        </p:spPr>
      </p:pic>
      <p:cxnSp>
        <p:nvCxnSpPr>
          <p:cNvPr id="8" name="直線單箭頭接點 7"/>
          <p:cNvCxnSpPr/>
          <p:nvPr/>
        </p:nvCxnSpPr>
        <p:spPr>
          <a:xfrm>
            <a:off x="3674573" y="2492896"/>
            <a:ext cx="1977547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單箭頭接點 8"/>
          <p:cNvCxnSpPr/>
          <p:nvPr/>
        </p:nvCxnSpPr>
        <p:spPr>
          <a:xfrm flipH="1">
            <a:off x="4716016" y="3212976"/>
            <a:ext cx="1512169" cy="104524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00422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LED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折腳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程序完成圖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完成圖如下，記得每顆的長腳位置均相同。</a:t>
            </a:r>
            <a:endParaRPr lang="en-US" altLang="zh-TW" dirty="0" smtClean="0"/>
          </a:p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44885" t="26122" r="34018" b="19299"/>
          <a:stretch/>
        </p:blipFill>
        <p:spPr>
          <a:xfrm>
            <a:off x="3829500" y="2423181"/>
            <a:ext cx="1485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1349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LED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焊接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將折好</a:t>
            </a:r>
            <a:r>
              <a:rPr lang="en-US" altLang="zh-TW" dirty="0" smtClean="0"/>
              <a:t>LED</a:t>
            </a:r>
            <a:r>
              <a:rPr lang="zh-TW" altLang="en-US" dirty="0" smtClean="0"/>
              <a:t>依序由</a:t>
            </a:r>
            <a:r>
              <a:rPr lang="zh-TW" altLang="en-US" b="1" dirty="0" smtClean="0">
                <a:solidFill>
                  <a:srgbClr val="FF0000"/>
                </a:solidFill>
              </a:rPr>
              <a:t>右</a:t>
            </a:r>
            <a:r>
              <a:rPr lang="zh-TW" altLang="en-US" dirty="0" smtClean="0"/>
              <a:t>至</a:t>
            </a:r>
            <a:r>
              <a:rPr lang="zh-TW" altLang="en-US" dirty="0" smtClean="0">
                <a:solidFill>
                  <a:srgbClr val="3333FF"/>
                </a:solidFill>
              </a:rPr>
              <a:t>左</a:t>
            </a:r>
            <a:r>
              <a:rPr lang="zh-TW" altLang="en-US" dirty="0" smtClean="0"/>
              <a:t>放置。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37208" t="3970" r="24416" b="7166"/>
          <a:stretch/>
        </p:blipFill>
        <p:spPr>
          <a:xfrm rot="16200000">
            <a:off x="3355656" y="1083181"/>
            <a:ext cx="1800000" cy="55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1795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LED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焊接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37746" t="-1279" r="28142" b="1279"/>
          <a:stretch/>
        </p:blipFill>
        <p:spPr>
          <a:xfrm rot="16200000">
            <a:off x="2842434" y="-686601"/>
            <a:ext cx="1730941" cy="6768752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/>
          <a:srcRect l="17963" r="33427"/>
          <a:stretch/>
        </p:blipFill>
        <p:spPr>
          <a:xfrm rot="16200000">
            <a:off x="5051612" y="2284509"/>
            <a:ext cx="1941785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5238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/>
          <a:srcRect l="14093" r="26720"/>
          <a:stretch/>
        </p:blipFill>
        <p:spPr>
          <a:xfrm rot="5400000">
            <a:off x="2145145" y="2682642"/>
            <a:ext cx="1642329" cy="3701388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RGB</a:t>
            </a:r>
            <a:r>
              <a:rPr lang="zh-TW" altLang="en-US" dirty="0" smtClean="0"/>
              <a:t>焊接完檢查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53133" b="11865"/>
          <a:stretch/>
        </p:blipFill>
        <p:spPr>
          <a:xfrm>
            <a:off x="1115616" y="1340768"/>
            <a:ext cx="3701388" cy="1728192"/>
          </a:xfrm>
          <a:prstGeom prst="rect">
            <a:avLst/>
          </a:prstGeom>
        </p:spPr>
      </p:pic>
      <p:sp>
        <p:nvSpPr>
          <p:cNvPr id="5" name="橢圓 4"/>
          <p:cNvSpPr/>
          <p:nvPr/>
        </p:nvSpPr>
        <p:spPr>
          <a:xfrm>
            <a:off x="2411760" y="4365104"/>
            <a:ext cx="792088" cy="576064"/>
          </a:xfrm>
          <a:prstGeom prst="ellipse">
            <a:avLst/>
          </a:prstGeom>
          <a:noFill/>
          <a:ln w="57150"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橢圓 6"/>
          <p:cNvSpPr/>
          <p:nvPr/>
        </p:nvSpPr>
        <p:spPr>
          <a:xfrm>
            <a:off x="2015716" y="2276872"/>
            <a:ext cx="792088" cy="57606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9" name="直線單箭頭接點 8"/>
          <p:cNvCxnSpPr/>
          <p:nvPr/>
        </p:nvCxnSpPr>
        <p:spPr>
          <a:xfrm>
            <a:off x="2483768" y="2924944"/>
            <a:ext cx="324036" cy="1431776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字方塊 10"/>
          <p:cNvSpPr txBox="1"/>
          <p:nvPr/>
        </p:nvSpPr>
        <p:spPr>
          <a:xfrm>
            <a:off x="4932040" y="2348880"/>
            <a:ext cx="32403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TW" altLang="en-US" sz="2800" dirty="0" smtClean="0"/>
              <a:t>將左右兩邊尖銳的針腳往內凹。</a:t>
            </a:r>
            <a:endParaRPr lang="en-US" altLang="zh-TW" sz="2800" dirty="0" smtClean="0"/>
          </a:p>
          <a:p>
            <a:r>
              <a:rPr lang="zh-TW" altLang="en-US" sz="2800" dirty="0" smtClean="0"/>
              <a:t>這樣在套入泡棉時，亦可輕易抽出。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5388798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今日課程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RGB</a:t>
            </a:r>
            <a:r>
              <a:rPr lang="en-US" altLang="zh-TW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LED</a:t>
            </a:r>
            <a:r>
              <a:rPr lang="zh-TW" alt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燈簡介。</a:t>
            </a:r>
            <a:endParaRPr lang="en-US" altLang="zh-TW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en-US" altLang="zh-TW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LED</a:t>
            </a:r>
            <a:r>
              <a:rPr lang="zh-TW" alt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焊接工具。</a:t>
            </a:r>
            <a:endParaRPr lang="en-US" altLang="zh-TW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zh-TW" alt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發光二極體介紹。</a:t>
            </a:r>
            <a:endParaRPr lang="en-US" altLang="zh-TW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605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發光二極體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b="1" dirty="0"/>
              <a:t>發光二極體</a:t>
            </a:r>
            <a:r>
              <a:rPr lang="zh-TW" altLang="en-US" dirty="0"/>
              <a:t>（英語：</a:t>
            </a:r>
            <a:r>
              <a:rPr lang="en-US" altLang="zh-TW" dirty="0"/>
              <a:t>Light-emitting diode</a:t>
            </a:r>
            <a:r>
              <a:rPr lang="zh-TW" altLang="en-US" dirty="0"/>
              <a:t>，縮寫：</a:t>
            </a:r>
            <a:r>
              <a:rPr lang="en-US" altLang="zh-TW" dirty="0"/>
              <a:t>LED</a:t>
            </a:r>
            <a:r>
              <a:rPr lang="zh-TW" altLang="en-US" dirty="0" smtClean="0"/>
              <a:t>）</a:t>
            </a:r>
            <a:endParaRPr lang="en-US" altLang="zh-TW" dirty="0" smtClean="0"/>
          </a:p>
          <a:p>
            <a:r>
              <a:rPr lang="en-US" altLang="zh-TW" dirty="0"/>
              <a:t>LED</a:t>
            </a:r>
            <a:r>
              <a:rPr lang="zh-TW" altLang="en-US" dirty="0"/>
              <a:t>與</a:t>
            </a:r>
            <a:r>
              <a:rPr lang="zh-TW" altLang="en-US" dirty="0" smtClean="0"/>
              <a:t>沒有極性的白幟燈泡不同</a:t>
            </a:r>
            <a:r>
              <a:rPr lang="zh-TW" altLang="en-US" dirty="0"/>
              <a:t>，只能在順向電流流過時才能</a:t>
            </a:r>
            <a:r>
              <a:rPr lang="zh-TW" altLang="en-US" dirty="0" smtClean="0"/>
              <a:t>發光。</a:t>
            </a:r>
            <a:endParaRPr lang="en-US" altLang="zh-TW" dirty="0" smtClean="0"/>
          </a:p>
          <a:p>
            <a:r>
              <a:rPr lang="zh-TW" altLang="en-US" dirty="0"/>
              <a:t>要注意</a:t>
            </a:r>
            <a:r>
              <a:rPr lang="en-US" altLang="zh-TW" dirty="0"/>
              <a:t>LED</a:t>
            </a:r>
            <a:r>
              <a:rPr lang="zh-TW" altLang="en-US" dirty="0"/>
              <a:t>能承受的逆向電壓比一般二極體低，逆向電壓過高會使</a:t>
            </a:r>
            <a:r>
              <a:rPr lang="en-US" altLang="zh-TW" dirty="0"/>
              <a:t>LED</a:t>
            </a:r>
            <a:r>
              <a:rPr lang="zh-TW" altLang="en-US" dirty="0"/>
              <a:t>永久</a:t>
            </a:r>
            <a:r>
              <a:rPr lang="zh-TW" altLang="en-US" dirty="0" smtClean="0"/>
              <a:t>損壞。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83245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發光二極體</a:t>
            </a:r>
            <a:endParaRPr lang="zh-TW" altLang="en-US" dirty="0"/>
          </a:p>
        </p:txBody>
      </p:sp>
      <p:pic>
        <p:nvPicPr>
          <p:cNvPr id="1026" name="Picture 2" descr="圖片搜尋結果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780" y="1700808"/>
            <a:ext cx="3960440" cy="3130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10911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發光二極體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基本電力計算方式 </a:t>
            </a:r>
            <a:r>
              <a:rPr lang="en-US" altLang="zh-TW" dirty="0" smtClean="0"/>
              <a:t>V=IR</a:t>
            </a:r>
            <a:r>
              <a:rPr lang="zh-TW" altLang="en-US" dirty="0" smtClean="0"/>
              <a:t>。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smtClean="0"/>
              <a:t>V=</a:t>
            </a:r>
            <a:r>
              <a:rPr lang="zh-TW" altLang="en-US" dirty="0" smtClean="0"/>
              <a:t>電壓     </a:t>
            </a:r>
            <a:r>
              <a:rPr lang="en-US" altLang="zh-TW" dirty="0" smtClean="0"/>
              <a:t>I=</a:t>
            </a:r>
            <a:r>
              <a:rPr lang="zh-TW" altLang="en-US" dirty="0" smtClean="0"/>
              <a:t>電流      </a:t>
            </a:r>
            <a:r>
              <a:rPr lang="en-US" altLang="zh-TW" dirty="0" smtClean="0"/>
              <a:t>R=</a:t>
            </a:r>
            <a:r>
              <a:rPr lang="zh-TW" altLang="en-US" dirty="0" smtClean="0"/>
              <a:t>電阻</a:t>
            </a:r>
            <a:endParaRPr lang="en-US" altLang="zh-TW" dirty="0" smtClean="0"/>
          </a:p>
          <a:p>
            <a:r>
              <a:rPr lang="zh-TW" altLang="en-US" dirty="0" smtClean="0"/>
              <a:t>綠色、藍色</a:t>
            </a:r>
            <a:r>
              <a:rPr lang="en-US" altLang="zh-TW" dirty="0" smtClean="0"/>
              <a:t>LED</a:t>
            </a:r>
            <a:r>
              <a:rPr lang="zh-TW" altLang="en-US" dirty="0" smtClean="0"/>
              <a:t> 電壓</a:t>
            </a:r>
            <a:r>
              <a:rPr lang="en-US" altLang="zh-TW" dirty="0" err="1" smtClean="0"/>
              <a:t>3.0~3.2V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紅色</a:t>
            </a:r>
            <a:r>
              <a:rPr lang="en-US" altLang="zh-TW" dirty="0" smtClean="0"/>
              <a:t>LED</a:t>
            </a:r>
            <a:r>
              <a:rPr lang="zh-TW" altLang="en-US" dirty="0"/>
              <a:t> </a:t>
            </a:r>
            <a:r>
              <a:rPr lang="zh-TW" altLang="en-US" dirty="0" smtClean="0"/>
              <a:t>電壓 </a:t>
            </a:r>
            <a:r>
              <a:rPr lang="en-US" altLang="zh-TW" dirty="0" err="1" smtClean="0"/>
              <a:t>2.0~2.2V</a:t>
            </a:r>
            <a:endParaRPr lang="en-US" altLang="zh-TW" dirty="0" smtClean="0"/>
          </a:p>
          <a:p>
            <a:r>
              <a:rPr lang="en-US" altLang="zh-TW" dirty="0" smtClean="0"/>
              <a:t>18650</a:t>
            </a:r>
            <a:r>
              <a:rPr lang="zh-TW" altLang="en-US" dirty="0" smtClean="0"/>
              <a:t>輸出為</a:t>
            </a:r>
            <a:r>
              <a:rPr lang="en-US" altLang="zh-TW" dirty="0" err="1" smtClean="0"/>
              <a:t>3.7V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7395944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發光二極體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每顆</a:t>
            </a:r>
            <a:r>
              <a:rPr lang="en-US" altLang="zh-TW" dirty="0"/>
              <a:t>LED</a:t>
            </a:r>
            <a:r>
              <a:rPr lang="zh-TW" altLang="en-US" dirty="0"/>
              <a:t>的承受電流為</a:t>
            </a:r>
            <a:r>
              <a:rPr lang="en-US" altLang="zh-TW" dirty="0" err="1" smtClean="0"/>
              <a:t>0.02A</a:t>
            </a:r>
            <a:endParaRPr lang="en-US" altLang="zh-TW" dirty="0" smtClean="0"/>
          </a:p>
          <a:p>
            <a:r>
              <a:rPr lang="zh-TW" altLang="en-US" dirty="0" smtClean="0"/>
              <a:t>並聯</a:t>
            </a:r>
            <a:r>
              <a:rPr lang="en-US" altLang="zh-TW" dirty="0" smtClean="0"/>
              <a:t>n</a:t>
            </a:r>
            <a:r>
              <a:rPr lang="zh-TW" altLang="en-US" dirty="0" smtClean="0"/>
              <a:t>顆</a:t>
            </a:r>
            <a:r>
              <a:rPr lang="en-US" altLang="zh-TW" dirty="0" smtClean="0"/>
              <a:t>LED</a:t>
            </a:r>
            <a:r>
              <a:rPr lang="zh-TW" altLang="en-US" dirty="0" smtClean="0"/>
              <a:t>，總電流為</a:t>
            </a:r>
            <a:r>
              <a:rPr lang="en-US" altLang="zh-TW" dirty="0" err="1" smtClean="0"/>
              <a:t>0.02n</a:t>
            </a:r>
            <a:endParaRPr lang="en-US" altLang="zh-TW" dirty="0"/>
          </a:p>
          <a:p>
            <a:r>
              <a:rPr lang="zh-TW" altLang="en-US" dirty="0" smtClean="0"/>
              <a:t>如果要將電壓降</a:t>
            </a:r>
            <a:r>
              <a:rPr lang="en-US" altLang="zh-TW" dirty="0" err="1" smtClean="0"/>
              <a:t>2V</a:t>
            </a:r>
            <a:r>
              <a:rPr lang="zh-TW" altLang="en-US" dirty="0" smtClean="0"/>
              <a:t>，電流為</a:t>
            </a:r>
            <a:r>
              <a:rPr lang="en-US" altLang="zh-TW" dirty="0" err="1" smtClean="0"/>
              <a:t>0.02n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則代入</a:t>
            </a:r>
            <a:r>
              <a:rPr lang="en-US" altLang="zh-TW" dirty="0" smtClean="0"/>
              <a:t>2=</a:t>
            </a:r>
            <a:r>
              <a:rPr lang="en-US" altLang="zh-TW" dirty="0" err="1" smtClean="0"/>
              <a:t>0.02n</a:t>
            </a:r>
            <a:r>
              <a:rPr lang="en-US" altLang="zh-TW" dirty="0" smtClean="0"/>
              <a:t>*R</a:t>
            </a:r>
            <a:r>
              <a:rPr lang="zh-TW" altLang="en-US" dirty="0" smtClean="0"/>
              <a:t>，得到</a:t>
            </a:r>
            <a:r>
              <a:rPr lang="en-US" altLang="zh-TW" dirty="0" smtClean="0"/>
              <a:t>R=100/n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r>
              <a:rPr lang="zh-TW" altLang="en-US" dirty="0" smtClean="0"/>
              <a:t>也就是要加上這個電阻大小。以避免</a:t>
            </a:r>
            <a:r>
              <a:rPr lang="en-US" altLang="zh-TW" dirty="0" smtClean="0"/>
              <a:t>LED</a:t>
            </a:r>
            <a:r>
              <a:rPr lang="zh-TW" altLang="en-US" dirty="0" smtClean="0"/>
              <a:t>燒掉。</a:t>
            </a:r>
            <a:endParaRPr lang="en-US" altLang="zh-TW" dirty="0" smtClean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73792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發光二極體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紅光降壓</a:t>
            </a:r>
            <a:r>
              <a:rPr lang="en-US" altLang="zh-TW" dirty="0" smtClean="0"/>
              <a:t>=4.2-2.2=</a:t>
            </a:r>
            <a:r>
              <a:rPr lang="en-US" altLang="zh-TW" dirty="0" err="1" smtClean="0"/>
              <a:t>2V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dirty="0"/>
              <a:t>綠、藍光降壓</a:t>
            </a:r>
            <a:r>
              <a:rPr lang="en-US" altLang="zh-TW" dirty="0" smtClean="0"/>
              <a:t>=4.2-3.3=</a:t>
            </a:r>
            <a:r>
              <a:rPr lang="en-US" altLang="zh-TW" dirty="0" err="1" smtClean="0"/>
              <a:t>0.9V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smtClean="0"/>
              <a:t>n=70</a:t>
            </a:r>
            <a:r>
              <a:rPr lang="zh-TW" altLang="en-US" dirty="0" smtClean="0"/>
              <a:t>顆 </a:t>
            </a:r>
            <a:r>
              <a:rPr lang="en-US" altLang="zh-TW" dirty="0" smtClean="0"/>
              <a:t>LED</a:t>
            </a:r>
            <a:r>
              <a:rPr lang="zh-TW" altLang="en-US" dirty="0" smtClean="0"/>
              <a:t>燈。</a:t>
            </a:r>
            <a:endParaRPr lang="en-US" altLang="zh-TW" dirty="0" smtClean="0"/>
          </a:p>
          <a:p>
            <a:r>
              <a:rPr lang="zh-TW" altLang="en-US" dirty="0" smtClean="0"/>
              <a:t>紅光所接電阻</a:t>
            </a:r>
            <a:r>
              <a:rPr lang="en-US" altLang="zh-TW" dirty="0" smtClean="0"/>
              <a:t>=2/(0.02*70)=1.42</a:t>
            </a:r>
            <a:r>
              <a:rPr lang="zh-TW" altLang="en-US" dirty="0" smtClean="0"/>
              <a:t>歐姆</a:t>
            </a:r>
            <a:endParaRPr lang="en-US" altLang="zh-TW" dirty="0" smtClean="0"/>
          </a:p>
          <a:p>
            <a:r>
              <a:rPr lang="zh-TW" altLang="en-US" dirty="0" smtClean="0"/>
              <a:t>綠光</a:t>
            </a:r>
            <a:r>
              <a:rPr lang="zh-TW" altLang="en-US" dirty="0"/>
              <a:t>所接電阻</a:t>
            </a:r>
            <a:r>
              <a:rPr lang="en-US" altLang="zh-TW" dirty="0" smtClean="0"/>
              <a:t>=0.9/(</a:t>
            </a:r>
            <a:r>
              <a:rPr lang="en-US" altLang="zh-TW" dirty="0"/>
              <a:t>0.02*70</a:t>
            </a:r>
            <a:r>
              <a:rPr lang="en-US" altLang="zh-TW" dirty="0" smtClean="0"/>
              <a:t>)=0.6</a:t>
            </a:r>
            <a:r>
              <a:rPr lang="zh-TW" altLang="en-US" dirty="0" smtClean="0"/>
              <a:t>歐姆</a:t>
            </a:r>
            <a:endParaRPr lang="en-US" altLang="zh-TW" dirty="0"/>
          </a:p>
          <a:p>
            <a:r>
              <a:rPr lang="zh-TW" altLang="en-US" dirty="0" smtClean="0"/>
              <a:t>藍光</a:t>
            </a:r>
            <a:r>
              <a:rPr lang="zh-TW" altLang="en-US" dirty="0"/>
              <a:t>所接電阻</a:t>
            </a:r>
            <a:r>
              <a:rPr lang="en-US" altLang="zh-TW" dirty="0" smtClean="0"/>
              <a:t>=0.9/(</a:t>
            </a:r>
            <a:r>
              <a:rPr lang="en-US" altLang="zh-TW" dirty="0"/>
              <a:t>0.02*70</a:t>
            </a:r>
            <a:r>
              <a:rPr lang="en-US" altLang="zh-TW" dirty="0" smtClean="0"/>
              <a:t>)=</a:t>
            </a:r>
            <a:r>
              <a:rPr lang="en-US" altLang="zh-TW" dirty="0"/>
              <a:t> </a:t>
            </a:r>
            <a:r>
              <a:rPr lang="en-US" altLang="zh-TW" dirty="0" smtClean="0"/>
              <a:t>0.6</a:t>
            </a:r>
            <a:r>
              <a:rPr lang="zh-TW" altLang="en-US" dirty="0" smtClean="0"/>
              <a:t>歐姆</a:t>
            </a:r>
            <a:endParaRPr lang="en-US" altLang="zh-TW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53555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光劍柄組裝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3773016"/>
          </a:xfrm>
        </p:spPr>
        <p:txBody>
          <a:bodyPr/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需要材料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劍柄材料包、</a:t>
            </a:r>
            <a:r>
              <a:rPr lang="en-US" altLang="zh-TW" dirty="0" err="1" smtClean="0">
                <a:latin typeface="標楷體" panose="03000509000000000000" pitchFamily="65" charset="-120"/>
                <a:ea typeface="標楷體" panose="03000509000000000000" pitchFamily="65" charset="-120"/>
              </a:rPr>
              <a:t>M3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*8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螺絲螺帽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組、</a:t>
            </a:r>
            <a:r>
              <a:rPr lang="en-US" altLang="zh-TW" dirty="0" err="1" smtClean="0">
                <a:latin typeface="標楷體" panose="03000509000000000000" pitchFamily="65" charset="-120"/>
                <a:ea typeface="標楷體" panose="03000509000000000000" pitchFamily="65" charset="-120"/>
              </a:rPr>
              <a:t>M3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*10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自攻螺絲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支、</a:t>
            </a:r>
            <a:r>
              <a:rPr lang="en-US" altLang="zh-TW" dirty="0" err="1" smtClean="0">
                <a:latin typeface="標楷體" panose="03000509000000000000" pitchFamily="65" charset="-120"/>
                <a:ea typeface="標楷體" panose="03000509000000000000" pitchFamily="65" charset="-120"/>
              </a:rPr>
              <a:t>M2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螺絲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支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、積木麵包板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個、按壓開關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個、鋰電池充電板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片、單芯線、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歐姆電阻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條。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01017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麵包版電線接法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麵包板方向如下，每一直排為相通。</a:t>
            </a:r>
            <a:endParaRPr lang="en-US" altLang="zh-TW" dirty="0" smtClean="0"/>
          </a:p>
          <a:p>
            <a:r>
              <a:rPr lang="zh-TW" altLang="en-US" dirty="0" smtClean="0"/>
              <a:t>建議電阻先裝，其他線路依下列組裝過程，一邊裝一邊整線。</a:t>
            </a:r>
            <a:endParaRPr lang="zh-TW" altLang="en-US" dirty="0"/>
          </a:p>
        </p:txBody>
      </p:sp>
      <p:grpSp>
        <p:nvGrpSpPr>
          <p:cNvPr id="47" name="群組 46"/>
          <p:cNvGrpSpPr/>
          <p:nvPr/>
        </p:nvGrpSpPr>
        <p:grpSpPr>
          <a:xfrm>
            <a:off x="2267744" y="3068587"/>
            <a:ext cx="6314591" cy="3250938"/>
            <a:chOff x="1262242" y="2348880"/>
            <a:chExt cx="6314591" cy="3250938"/>
          </a:xfrm>
        </p:grpSpPr>
        <p:pic>
          <p:nvPicPr>
            <p:cNvPr id="5" name="圖片 4"/>
            <p:cNvPicPr>
              <a:picLocks noChangeAspect="1"/>
            </p:cNvPicPr>
            <p:nvPr/>
          </p:nvPicPr>
          <p:blipFill rotWithShape="1">
            <a:blip r:embed="rId2"/>
            <a:srcRect l="70467" t="21737" r="7360" b="57418"/>
            <a:stretch/>
          </p:blipFill>
          <p:spPr>
            <a:xfrm>
              <a:off x="3131840" y="2348880"/>
              <a:ext cx="2592288" cy="3250938"/>
            </a:xfrm>
            <a:prstGeom prst="rect">
              <a:avLst/>
            </a:prstGeom>
          </p:spPr>
        </p:pic>
        <p:cxnSp>
          <p:nvCxnSpPr>
            <p:cNvPr id="7" name="直線單箭頭接點 6"/>
            <p:cNvCxnSpPr/>
            <p:nvPr/>
          </p:nvCxnSpPr>
          <p:spPr>
            <a:xfrm>
              <a:off x="2635406" y="2812286"/>
              <a:ext cx="1144506" cy="32868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文字方塊 9"/>
            <p:cNvSpPr txBox="1"/>
            <p:nvPr/>
          </p:nvSpPr>
          <p:spPr>
            <a:xfrm>
              <a:off x="6026258" y="3064326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 smtClean="0"/>
                <a:t>電池正極</a:t>
              </a:r>
              <a:endParaRPr lang="zh-TW" altLang="en-US" dirty="0"/>
            </a:p>
          </p:txBody>
        </p:sp>
        <p:cxnSp>
          <p:nvCxnSpPr>
            <p:cNvPr id="11" name="直線單箭頭接點 10"/>
            <p:cNvCxnSpPr/>
            <p:nvPr/>
          </p:nvCxnSpPr>
          <p:spPr>
            <a:xfrm flipH="1" flipV="1">
              <a:off x="5004048" y="4286553"/>
              <a:ext cx="973829" cy="505267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文字方塊 12"/>
            <p:cNvSpPr txBox="1"/>
            <p:nvPr/>
          </p:nvSpPr>
          <p:spPr>
            <a:xfrm>
              <a:off x="5878061" y="4627369"/>
              <a:ext cx="13388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 smtClean="0"/>
                <a:t>充電板正極</a:t>
              </a:r>
              <a:endParaRPr lang="zh-TW" altLang="en-US" dirty="0"/>
            </a:p>
          </p:txBody>
        </p:sp>
        <p:sp>
          <p:nvSpPr>
            <p:cNvPr id="15" name="文字方塊 14"/>
            <p:cNvSpPr txBox="1"/>
            <p:nvPr/>
          </p:nvSpPr>
          <p:spPr>
            <a:xfrm>
              <a:off x="1377658" y="4442703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 smtClean="0"/>
                <a:t>電池負極</a:t>
              </a:r>
              <a:endParaRPr lang="zh-TW" altLang="en-US" dirty="0"/>
            </a:p>
          </p:txBody>
        </p:sp>
        <p:sp>
          <p:nvSpPr>
            <p:cNvPr id="16" name="文字方塊 15"/>
            <p:cNvSpPr txBox="1"/>
            <p:nvPr/>
          </p:nvSpPr>
          <p:spPr>
            <a:xfrm>
              <a:off x="1262242" y="2607295"/>
              <a:ext cx="13388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 smtClean="0"/>
                <a:t>充電板負極</a:t>
              </a:r>
              <a:endParaRPr lang="zh-TW" altLang="en-US" dirty="0"/>
            </a:p>
          </p:txBody>
        </p:sp>
        <p:cxnSp>
          <p:nvCxnSpPr>
            <p:cNvPr id="17" name="直線單箭頭接點 16"/>
            <p:cNvCxnSpPr/>
            <p:nvPr/>
          </p:nvCxnSpPr>
          <p:spPr>
            <a:xfrm flipH="1">
              <a:off x="5004048" y="3287648"/>
              <a:ext cx="1071736" cy="15240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單箭頭接點 20"/>
            <p:cNvCxnSpPr/>
            <p:nvPr/>
          </p:nvCxnSpPr>
          <p:spPr>
            <a:xfrm flipV="1">
              <a:off x="2601070" y="4218330"/>
              <a:ext cx="1144506" cy="40903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拱形 22"/>
            <p:cNvSpPr/>
            <p:nvPr/>
          </p:nvSpPr>
          <p:spPr>
            <a:xfrm>
              <a:off x="4112528" y="2906931"/>
              <a:ext cx="936104" cy="497199"/>
            </a:xfrm>
            <a:prstGeom prst="blockArc">
              <a:avLst>
                <a:gd name="adj1" fmla="val 10799992"/>
                <a:gd name="adj2" fmla="val 0"/>
                <a:gd name="adj3" fmla="val 25000"/>
              </a:avLst>
            </a:prstGeom>
            <a:solidFill>
              <a:srgbClr val="F74E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4" name="文字方塊 23"/>
            <p:cNvSpPr txBox="1"/>
            <p:nvPr/>
          </p:nvSpPr>
          <p:spPr>
            <a:xfrm>
              <a:off x="6019056" y="2712941"/>
              <a:ext cx="12362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 smtClean="0"/>
                <a:t>1</a:t>
              </a:r>
              <a:r>
                <a:rPr lang="zh-TW" altLang="en-US" dirty="0" smtClean="0"/>
                <a:t>歐姆電阻</a:t>
              </a:r>
              <a:endParaRPr lang="zh-TW" altLang="en-US" dirty="0"/>
            </a:p>
          </p:txBody>
        </p:sp>
        <p:cxnSp>
          <p:nvCxnSpPr>
            <p:cNvPr id="25" name="直線單箭頭接點 24"/>
            <p:cNvCxnSpPr/>
            <p:nvPr/>
          </p:nvCxnSpPr>
          <p:spPr>
            <a:xfrm flipH="1">
              <a:off x="4658908" y="2962549"/>
              <a:ext cx="1351365" cy="14078"/>
            </a:xfrm>
            <a:prstGeom prst="straightConnector1">
              <a:avLst/>
            </a:prstGeom>
            <a:ln w="38100">
              <a:solidFill>
                <a:srgbClr val="3333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拱形 25"/>
            <p:cNvSpPr/>
            <p:nvPr/>
          </p:nvSpPr>
          <p:spPr>
            <a:xfrm rot="19056489">
              <a:off x="4248840" y="3721705"/>
              <a:ext cx="820136" cy="533590"/>
            </a:xfrm>
            <a:prstGeom prst="blockArc">
              <a:avLst>
                <a:gd name="adj1" fmla="val 10799992"/>
                <a:gd name="adj2" fmla="val 0"/>
                <a:gd name="adj3" fmla="val 25000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b="1" dirty="0">
                <a:solidFill>
                  <a:schemeClr val="tx1"/>
                </a:solidFill>
              </a:endParaRPr>
            </a:p>
          </p:txBody>
        </p:sp>
        <p:cxnSp>
          <p:nvCxnSpPr>
            <p:cNvPr id="31" name="直線單箭頭接點 30"/>
            <p:cNvCxnSpPr/>
            <p:nvPr/>
          </p:nvCxnSpPr>
          <p:spPr>
            <a:xfrm flipH="1">
              <a:off x="4614704" y="3801676"/>
              <a:ext cx="1540027" cy="44902"/>
            </a:xfrm>
            <a:prstGeom prst="straightConnector1">
              <a:avLst/>
            </a:prstGeom>
            <a:ln w="38100">
              <a:solidFill>
                <a:srgbClr val="3333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文字方塊 34"/>
            <p:cNvSpPr txBox="1"/>
            <p:nvPr/>
          </p:nvSpPr>
          <p:spPr>
            <a:xfrm>
              <a:off x="6148237" y="3605017"/>
              <a:ext cx="14285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 smtClean="0"/>
                <a:t>0.5</a:t>
              </a:r>
              <a:r>
                <a:rPr lang="zh-TW" altLang="en-US" dirty="0" smtClean="0"/>
                <a:t>歐姆電阻</a:t>
              </a:r>
              <a:endParaRPr lang="zh-TW" altLang="en-US" dirty="0"/>
            </a:p>
          </p:txBody>
        </p:sp>
        <p:sp>
          <p:nvSpPr>
            <p:cNvPr id="36" name="文字方塊 35"/>
            <p:cNvSpPr txBox="1"/>
            <p:nvPr/>
          </p:nvSpPr>
          <p:spPr>
            <a:xfrm>
              <a:off x="1959910" y="3102982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 smtClean="0"/>
                <a:t>紅光</a:t>
              </a:r>
              <a:endParaRPr lang="en-US" altLang="zh-TW" dirty="0" smtClean="0"/>
            </a:p>
          </p:txBody>
        </p:sp>
        <p:sp>
          <p:nvSpPr>
            <p:cNvPr id="37" name="文字方塊 36"/>
            <p:cNvSpPr txBox="1"/>
            <p:nvPr/>
          </p:nvSpPr>
          <p:spPr>
            <a:xfrm>
              <a:off x="1949806" y="3497251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 smtClean="0"/>
                <a:t>綠光</a:t>
              </a:r>
              <a:endParaRPr lang="en-US" altLang="zh-TW" dirty="0" smtClean="0"/>
            </a:p>
          </p:txBody>
        </p:sp>
        <p:sp>
          <p:nvSpPr>
            <p:cNvPr id="38" name="文字方塊 37"/>
            <p:cNvSpPr txBox="1"/>
            <p:nvPr/>
          </p:nvSpPr>
          <p:spPr>
            <a:xfrm>
              <a:off x="1947042" y="3943924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 smtClean="0"/>
                <a:t>藍光</a:t>
              </a:r>
              <a:endParaRPr lang="en-US" altLang="zh-TW" dirty="0" smtClean="0"/>
            </a:p>
          </p:txBody>
        </p:sp>
        <p:cxnSp>
          <p:nvCxnSpPr>
            <p:cNvPr id="39" name="直線單箭頭接點 38"/>
            <p:cNvCxnSpPr>
              <a:stCxn id="36" idx="3"/>
            </p:cNvCxnSpPr>
            <p:nvPr/>
          </p:nvCxnSpPr>
          <p:spPr>
            <a:xfrm>
              <a:off x="2606241" y="3287648"/>
              <a:ext cx="1502710" cy="12895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單箭頭接點 41"/>
            <p:cNvCxnSpPr/>
            <p:nvPr/>
          </p:nvCxnSpPr>
          <p:spPr>
            <a:xfrm flipV="1">
              <a:off x="2606241" y="3472314"/>
              <a:ext cx="1821743" cy="231558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線單箭頭接點 43"/>
            <p:cNvCxnSpPr>
              <a:stCxn id="38" idx="3"/>
            </p:cNvCxnSpPr>
            <p:nvPr/>
          </p:nvCxnSpPr>
          <p:spPr>
            <a:xfrm flipV="1">
              <a:off x="2593373" y="3699019"/>
              <a:ext cx="1767582" cy="429571"/>
            </a:xfrm>
            <a:prstGeom prst="straightConnector1">
              <a:avLst/>
            </a:prstGeom>
            <a:ln w="38100">
              <a:solidFill>
                <a:srgbClr val="3333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45752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光劍柄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組裝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7272" b="8634"/>
          <a:stretch/>
        </p:blipFill>
        <p:spPr>
          <a:xfrm>
            <a:off x="5304515" y="2780929"/>
            <a:ext cx="3392941" cy="2448272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/>
          <a:srcRect l="26915" r="20450" b="10262"/>
          <a:stretch/>
        </p:blipFill>
        <p:spPr>
          <a:xfrm rot="5400000">
            <a:off x="1662927" y="2159649"/>
            <a:ext cx="1879320" cy="4274007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696641" y="1837673"/>
            <a:ext cx="6336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TW" altLang="en-US" sz="2800" dirty="0" smtClean="0"/>
              <a:t>先將螺帽放入凹槽中，再點上快乾固定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2156429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光劍柄組裝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將充電板鎖在底板上。</a:t>
            </a:r>
            <a:endParaRPr lang="en-US" altLang="zh-TW" dirty="0" smtClean="0"/>
          </a:p>
          <a:p>
            <a:r>
              <a:rPr lang="zh-TW" altLang="en-US" dirty="0" smtClean="0"/>
              <a:t>注意</a:t>
            </a:r>
            <a:r>
              <a:rPr lang="en-US" altLang="zh-TW" dirty="0" smtClean="0"/>
              <a:t>USB</a:t>
            </a:r>
            <a:r>
              <a:rPr lang="zh-TW" altLang="en-US" dirty="0" smtClean="0"/>
              <a:t>的方向。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25995" r="9969" b="4516"/>
          <a:stretch/>
        </p:blipFill>
        <p:spPr>
          <a:xfrm rot="5400000">
            <a:off x="1621641" y="1616487"/>
            <a:ext cx="2354712" cy="4683595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/>
          <a:srcRect l="9529" t="37148" r="27578" b="22848"/>
          <a:stretch/>
        </p:blipFill>
        <p:spPr>
          <a:xfrm>
            <a:off x="5652120" y="1619240"/>
            <a:ext cx="2376265" cy="2016224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4"/>
          <a:srcRect l="7623" t="30187" r="18049" b="22664"/>
          <a:stretch/>
        </p:blipFill>
        <p:spPr>
          <a:xfrm>
            <a:off x="5677272" y="3803510"/>
            <a:ext cx="2376265" cy="2010685"/>
          </a:xfrm>
          <a:prstGeom prst="rect">
            <a:avLst/>
          </a:prstGeom>
        </p:spPr>
      </p:pic>
      <p:sp>
        <p:nvSpPr>
          <p:cNvPr id="7" name="橢圓 6"/>
          <p:cNvSpPr/>
          <p:nvPr/>
        </p:nvSpPr>
        <p:spPr>
          <a:xfrm>
            <a:off x="683568" y="3066648"/>
            <a:ext cx="1008112" cy="57606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橢圓 7"/>
          <p:cNvSpPr/>
          <p:nvPr/>
        </p:nvSpPr>
        <p:spPr>
          <a:xfrm>
            <a:off x="2596364" y="2924944"/>
            <a:ext cx="1008112" cy="57606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9" name="直線單箭頭接點 8"/>
          <p:cNvCxnSpPr>
            <a:endCxn id="8" idx="2"/>
          </p:cNvCxnSpPr>
          <p:nvPr/>
        </p:nvCxnSpPr>
        <p:spPr>
          <a:xfrm flipV="1">
            <a:off x="1763688" y="3212976"/>
            <a:ext cx="832676" cy="72008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3143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將單芯線焊在充電版上。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2367149"/>
            <a:ext cx="2664296" cy="1403523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/>
          <a:srcRect l="9529" t="37148" r="27578" b="22848"/>
          <a:stretch/>
        </p:blipFill>
        <p:spPr>
          <a:xfrm>
            <a:off x="5796136" y="2274642"/>
            <a:ext cx="1872208" cy="1588539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4"/>
          <a:srcRect l="8520" t="21419" r="30493"/>
          <a:stretch/>
        </p:blipFill>
        <p:spPr>
          <a:xfrm rot="16200000">
            <a:off x="3523287" y="3223915"/>
            <a:ext cx="2052883" cy="3528392"/>
          </a:xfrm>
          <a:prstGeom prst="rect">
            <a:avLst/>
          </a:prstGeom>
        </p:spPr>
      </p:pic>
      <p:sp>
        <p:nvSpPr>
          <p:cNvPr id="7" name="加號 6"/>
          <p:cNvSpPr/>
          <p:nvPr/>
        </p:nvSpPr>
        <p:spPr>
          <a:xfrm>
            <a:off x="4572000" y="2780928"/>
            <a:ext cx="576064" cy="576064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等於 7"/>
          <p:cNvSpPr/>
          <p:nvPr/>
        </p:nvSpPr>
        <p:spPr>
          <a:xfrm>
            <a:off x="1403648" y="4941168"/>
            <a:ext cx="720080" cy="504056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641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>
                <a:latin typeface="標楷體" panose="03000509000000000000" pitchFamily="65" charset="-120"/>
                <a:ea typeface="標楷體" panose="03000509000000000000" pitchFamily="65" charset="-120"/>
              </a:rPr>
              <a:t>RGB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LED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介紹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err="1" smtClean="0"/>
              <a:t>RGB</a:t>
            </a:r>
            <a:r>
              <a:rPr lang="en-US" altLang="zh-TW" dirty="0" smtClean="0"/>
              <a:t> LED</a:t>
            </a:r>
            <a:r>
              <a:rPr lang="zh-TW" altLang="en-US" dirty="0" smtClean="0"/>
              <a:t>燈分為兩種，共陰及共陽。</a:t>
            </a:r>
            <a:endParaRPr lang="en-US" altLang="zh-TW" dirty="0" smtClean="0"/>
          </a:p>
          <a:p>
            <a:r>
              <a:rPr lang="en-US" altLang="zh-TW" dirty="0" smtClean="0"/>
              <a:t>LED</a:t>
            </a:r>
            <a:r>
              <a:rPr lang="zh-TW" altLang="en-US" dirty="0" smtClean="0"/>
              <a:t>小燈適合電壓：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err="1" smtClean="0"/>
              <a:t>R:2.0-2.2v</a:t>
            </a:r>
            <a:r>
              <a:rPr lang="en-US" altLang="zh-TW" dirty="0" smtClean="0"/>
              <a:t>/</a:t>
            </a:r>
            <a:r>
              <a:rPr lang="en-US" altLang="zh-TW" dirty="0" err="1" smtClean="0"/>
              <a:t>G:3.0-3.2v</a:t>
            </a:r>
            <a:r>
              <a:rPr lang="en-US" altLang="zh-TW" dirty="0" smtClean="0"/>
              <a:t>/</a:t>
            </a:r>
            <a:r>
              <a:rPr lang="en-US" altLang="zh-TW" dirty="0" err="1" smtClean="0"/>
              <a:t>B:3.0-3.2v</a:t>
            </a:r>
            <a:endParaRPr lang="en-US" altLang="zh-TW" dirty="0" smtClean="0"/>
          </a:p>
          <a:p>
            <a:r>
              <a:rPr lang="zh-TW" altLang="en-US" dirty="0"/>
              <a:t>電流</a:t>
            </a:r>
            <a:r>
              <a:rPr lang="zh-TW" altLang="en-US" dirty="0" smtClean="0"/>
              <a:t>：</a:t>
            </a:r>
            <a:r>
              <a:rPr lang="en-US" altLang="zh-TW" dirty="0" smtClean="0"/>
              <a:t>15-</a:t>
            </a:r>
            <a:r>
              <a:rPr lang="en-US" altLang="zh-TW" dirty="0" err="1" smtClean="0"/>
              <a:t>20ma</a:t>
            </a:r>
            <a:endParaRPr lang="en-US" altLang="zh-TW" dirty="0" smtClean="0"/>
          </a:p>
          <a:p>
            <a:r>
              <a:rPr lang="zh-TW" altLang="en-US" dirty="0" smtClean="0"/>
              <a:t>這次使用</a:t>
            </a:r>
            <a:r>
              <a:rPr lang="en-US" altLang="zh-TW" dirty="0" smtClean="0"/>
              <a:t>LED</a:t>
            </a:r>
            <a:r>
              <a:rPr lang="zh-TW" altLang="en-US" dirty="0" smtClean="0"/>
              <a:t>為共陰</a:t>
            </a:r>
            <a:r>
              <a:rPr lang="en-US" altLang="zh-TW" dirty="0" smtClean="0"/>
              <a:t>LED</a:t>
            </a:r>
            <a:r>
              <a:rPr lang="zh-TW" altLang="en-US" dirty="0" smtClean="0"/>
              <a:t>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102737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521444"/>
            <a:ext cx="8229600" cy="3586715"/>
          </a:xfrm>
        </p:spPr>
        <p:txBody>
          <a:bodyPr/>
          <a:lstStyle/>
          <a:p>
            <a:r>
              <a:rPr lang="zh-TW" altLang="en-US" dirty="0" smtClean="0"/>
              <a:t>固定電池座及麵包版。</a:t>
            </a:r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/>
          <a:srcRect t="15122" b="12825"/>
          <a:stretch/>
        </p:blipFill>
        <p:spPr>
          <a:xfrm>
            <a:off x="998265" y="2550883"/>
            <a:ext cx="3091357" cy="2971212"/>
          </a:xfrm>
          <a:prstGeom prst="rect">
            <a:avLst/>
          </a:prstGeom>
        </p:spPr>
      </p:pic>
      <p:sp>
        <p:nvSpPr>
          <p:cNvPr id="7" name="橢圓 6"/>
          <p:cNvSpPr/>
          <p:nvPr/>
        </p:nvSpPr>
        <p:spPr>
          <a:xfrm>
            <a:off x="2500308" y="4734584"/>
            <a:ext cx="713912" cy="80275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橢圓 7"/>
          <p:cNvSpPr/>
          <p:nvPr/>
        </p:nvSpPr>
        <p:spPr>
          <a:xfrm>
            <a:off x="3161590" y="2844252"/>
            <a:ext cx="713912" cy="74184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9" name="直線單箭頭接點 8"/>
          <p:cNvCxnSpPr/>
          <p:nvPr/>
        </p:nvCxnSpPr>
        <p:spPr>
          <a:xfrm flipH="1">
            <a:off x="3014492" y="3586092"/>
            <a:ext cx="385401" cy="1148492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圖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8028" y="2550883"/>
            <a:ext cx="2344583" cy="3127521"/>
          </a:xfrm>
          <a:prstGeom prst="rect">
            <a:avLst/>
          </a:prstGeom>
        </p:spPr>
      </p:pic>
      <p:sp>
        <p:nvSpPr>
          <p:cNvPr id="10" name="橢圓 9"/>
          <p:cNvSpPr/>
          <p:nvPr/>
        </p:nvSpPr>
        <p:spPr>
          <a:xfrm>
            <a:off x="3207192" y="3962969"/>
            <a:ext cx="555887" cy="51949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1" name="直線單箭頭接點 10"/>
          <p:cNvCxnSpPr>
            <a:stCxn id="10" idx="6"/>
          </p:cNvCxnSpPr>
          <p:nvPr/>
        </p:nvCxnSpPr>
        <p:spPr>
          <a:xfrm flipV="1">
            <a:off x="3763079" y="3772879"/>
            <a:ext cx="664905" cy="449836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字方塊 11"/>
          <p:cNvSpPr txBox="1"/>
          <p:nvPr/>
        </p:nvSpPr>
        <p:spPr>
          <a:xfrm>
            <a:off x="4352588" y="3538341"/>
            <a:ext cx="8771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用平頭</a:t>
            </a:r>
            <a:endParaRPr lang="en-US" altLang="zh-TW" dirty="0" smtClean="0">
              <a:solidFill>
                <a:srgbClr val="FF0000"/>
              </a:solidFill>
            </a:endParaRPr>
          </a:p>
          <a:p>
            <a:r>
              <a:rPr lang="zh-TW" altLang="en-US" dirty="0" smtClean="0">
                <a:solidFill>
                  <a:srgbClr val="FF0000"/>
                </a:solidFill>
              </a:rPr>
              <a:t>螺絲</a:t>
            </a:r>
            <a:endParaRPr lang="zh-TW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166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組裝電池盒背版，如下圖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062169" y="2330319"/>
            <a:ext cx="2698782" cy="36000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9179" y="2780928"/>
            <a:ext cx="3570665" cy="267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798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握把組裝：先將長板內、外層依序對齊。</a:t>
            </a:r>
            <a:endParaRPr lang="en-US" altLang="zh-TW" dirty="0" smtClean="0"/>
          </a:p>
          <a:p>
            <a:r>
              <a:rPr lang="zh-TW" altLang="en-US" dirty="0" smtClean="0"/>
              <a:t>再將內、外層組合在一起</a:t>
            </a:r>
            <a:r>
              <a:rPr lang="en-US" altLang="zh-TW" dirty="0" smtClean="0"/>
              <a:t>(</a:t>
            </a:r>
            <a:r>
              <a:rPr lang="zh-TW" altLang="en-US" dirty="0" smtClean="0"/>
              <a:t>第</a:t>
            </a:r>
            <a:r>
              <a:rPr lang="en-US" altLang="zh-TW" dirty="0" smtClean="0"/>
              <a:t>5</a:t>
            </a:r>
            <a:r>
              <a:rPr lang="zh-TW" altLang="en-US" dirty="0" smtClean="0"/>
              <a:t>組先不組</a:t>
            </a:r>
            <a:r>
              <a:rPr lang="en-US" altLang="zh-TW" dirty="0" smtClean="0"/>
              <a:t>)</a:t>
            </a:r>
            <a:r>
              <a:rPr lang="zh-TW" altLang="en-US" dirty="0" smtClean="0"/>
              <a:t>。</a:t>
            </a:r>
            <a:endParaRPr lang="zh-TW" altLang="en-US" dirty="0"/>
          </a:p>
        </p:txBody>
      </p:sp>
      <p:grpSp>
        <p:nvGrpSpPr>
          <p:cNvPr id="23" name="群組 22"/>
          <p:cNvGrpSpPr/>
          <p:nvPr/>
        </p:nvGrpSpPr>
        <p:grpSpPr>
          <a:xfrm>
            <a:off x="683567" y="3068960"/>
            <a:ext cx="7416826" cy="2160240"/>
            <a:chOff x="683567" y="3068960"/>
            <a:chExt cx="7416826" cy="2160240"/>
          </a:xfrm>
        </p:grpSpPr>
        <p:pic>
          <p:nvPicPr>
            <p:cNvPr id="4" name="圖片 3"/>
            <p:cNvPicPr>
              <a:picLocks noChangeAspect="1"/>
            </p:cNvPicPr>
            <p:nvPr/>
          </p:nvPicPr>
          <p:blipFill rotWithShape="1">
            <a:blip r:embed="rId2"/>
            <a:srcRect t="16669" b="11097"/>
            <a:stretch/>
          </p:blipFill>
          <p:spPr>
            <a:xfrm>
              <a:off x="683567" y="3068960"/>
              <a:ext cx="3989319" cy="2160240"/>
            </a:xfrm>
            <a:prstGeom prst="rect">
              <a:avLst/>
            </a:prstGeom>
          </p:spPr>
        </p:pic>
        <p:pic>
          <p:nvPicPr>
            <p:cNvPr id="5" name="圖片 4"/>
            <p:cNvPicPr>
              <a:picLocks noChangeAspect="1"/>
            </p:cNvPicPr>
            <p:nvPr/>
          </p:nvPicPr>
          <p:blipFill rotWithShape="1">
            <a:blip r:embed="rId3"/>
            <a:srcRect l="24504"/>
            <a:stretch/>
          </p:blipFill>
          <p:spPr>
            <a:xfrm rot="16200000">
              <a:off x="6004788" y="3076333"/>
              <a:ext cx="2102977" cy="2088232"/>
            </a:xfrm>
            <a:prstGeom prst="rect">
              <a:avLst/>
            </a:prstGeom>
          </p:spPr>
        </p:pic>
        <p:cxnSp>
          <p:nvCxnSpPr>
            <p:cNvPr id="7" name="直線單箭頭接點 6"/>
            <p:cNvCxnSpPr/>
            <p:nvPr/>
          </p:nvCxnSpPr>
          <p:spPr>
            <a:xfrm>
              <a:off x="4572000" y="3356992"/>
              <a:ext cx="1512168" cy="216024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單箭頭接點 7"/>
            <p:cNvCxnSpPr/>
            <p:nvPr/>
          </p:nvCxnSpPr>
          <p:spPr>
            <a:xfrm>
              <a:off x="4572000" y="3639571"/>
              <a:ext cx="1512168" cy="216024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單箭頭接點 8"/>
            <p:cNvCxnSpPr/>
            <p:nvPr/>
          </p:nvCxnSpPr>
          <p:spPr>
            <a:xfrm>
              <a:off x="4572000" y="3942116"/>
              <a:ext cx="1526607" cy="178333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單箭頭接點 10"/>
            <p:cNvCxnSpPr/>
            <p:nvPr/>
          </p:nvCxnSpPr>
          <p:spPr>
            <a:xfrm>
              <a:off x="4586439" y="4273525"/>
              <a:ext cx="1497729" cy="91579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單箭頭接點 12"/>
            <p:cNvCxnSpPr/>
            <p:nvPr/>
          </p:nvCxnSpPr>
          <p:spPr>
            <a:xfrm>
              <a:off x="4499992" y="4566812"/>
              <a:ext cx="1598615" cy="6130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單箭頭接點 14"/>
            <p:cNvCxnSpPr/>
            <p:nvPr/>
          </p:nvCxnSpPr>
          <p:spPr>
            <a:xfrm flipV="1">
              <a:off x="4543215" y="4849391"/>
              <a:ext cx="1555392" cy="31789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文字方塊 16"/>
            <p:cNvSpPr txBox="1"/>
            <p:nvPr/>
          </p:nvSpPr>
          <p:spPr>
            <a:xfrm>
              <a:off x="2347451" y="3203684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 smtClean="0">
                  <a:solidFill>
                    <a:srgbClr val="FF0000"/>
                  </a:solidFill>
                </a:rPr>
                <a:t>1</a:t>
              </a:r>
              <a:endParaRPr lang="zh-TW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18" name="文字方塊 17"/>
            <p:cNvSpPr txBox="1"/>
            <p:nvPr/>
          </p:nvSpPr>
          <p:spPr>
            <a:xfrm>
              <a:off x="2353597" y="3523074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 smtClean="0">
                  <a:solidFill>
                    <a:srgbClr val="FF0000"/>
                  </a:solidFill>
                </a:rPr>
                <a:t>2</a:t>
              </a:r>
              <a:endParaRPr lang="zh-TW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19" name="文字方塊 18"/>
            <p:cNvSpPr txBox="1"/>
            <p:nvPr/>
          </p:nvSpPr>
          <p:spPr>
            <a:xfrm>
              <a:off x="2359743" y="3779748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 smtClean="0">
                  <a:solidFill>
                    <a:srgbClr val="FF0000"/>
                  </a:solidFill>
                </a:rPr>
                <a:t>3</a:t>
              </a:r>
              <a:endParaRPr lang="zh-TW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20" name="文字方塊 19"/>
            <p:cNvSpPr txBox="1"/>
            <p:nvPr/>
          </p:nvSpPr>
          <p:spPr>
            <a:xfrm>
              <a:off x="2364287" y="4074968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 smtClean="0">
                  <a:solidFill>
                    <a:srgbClr val="FF0000"/>
                  </a:solidFill>
                </a:rPr>
                <a:t>4</a:t>
              </a:r>
              <a:endParaRPr lang="zh-TW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21" name="文字方塊 20"/>
            <p:cNvSpPr txBox="1"/>
            <p:nvPr/>
          </p:nvSpPr>
          <p:spPr>
            <a:xfrm>
              <a:off x="2358180" y="4342975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 smtClean="0">
                  <a:solidFill>
                    <a:srgbClr val="FF0000"/>
                  </a:solidFill>
                </a:rPr>
                <a:t>5</a:t>
              </a:r>
              <a:endParaRPr lang="zh-TW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22" name="文字方塊 21"/>
            <p:cNvSpPr txBox="1"/>
            <p:nvPr/>
          </p:nvSpPr>
          <p:spPr>
            <a:xfrm>
              <a:off x="2341753" y="4597462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 smtClean="0">
                  <a:solidFill>
                    <a:srgbClr val="FF0000"/>
                  </a:solidFill>
                </a:rPr>
                <a:t>6</a:t>
              </a:r>
              <a:endParaRPr lang="zh-TW" altLang="en-US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4773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利用小方塊將內、外層組裝起來</a:t>
            </a:r>
            <a:r>
              <a:rPr lang="en-US" altLang="zh-TW" dirty="0" smtClean="0"/>
              <a:t>(</a:t>
            </a:r>
            <a:r>
              <a:rPr lang="zh-TW" altLang="en-US" dirty="0" smtClean="0"/>
              <a:t>圈起來的部分</a:t>
            </a:r>
            <a:r>
              <a:rPr lang="en-US" altLang="zh-TW" dirty="0" smtClean="0"/>
              <a:t>)</a:t>
            </a:r>
            <a:r>
              <a:rPr lang="zh-TW" altLang="en-US" dirty="0" smtClean="0"/>
              <a:t>，如右圖。</a:t>
            </a:r>
            <a:endParaRPr lang="en-US" altLang="zh-TW" dirty="0" smtClean="0"/>
          </a:p>
          <a:p>
            <a:r>
              <a:rPr lang="zh-TW" altLang="en-US" dirty="0" smtClean="0"/>
              <a:t>將</a:t>
            </a:r>
            <a:r>
              <a:rPr lang="en-US" altLang="zh-TW" dirty="0" smtClean="0"/>
              <a:t>5</a:t>
            </a:r>
            <a:r>
              <a:rPr lang="zh-TW" altLang="en-US" dirty="0" smtClean="0"/>
              <a:t>片內外層均組裝備用。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10915" t="25003" b="19992"/>
          <a:stretch/>
        </p:blipFill>
        <p:spPr>
          <a:xfrm>
            <a:off x="880336" y="3435927"/>
            <a:ext cx="3422432" cy="1584176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/>
          <a:srcRect l="21345" t="16002" r="38632" b="-4000"/>
          <a:stretch/>
        </p:blipFill>
        <p:spPr>
          <a:xfrm>
            <a:off x="6228184" y="2564904"/>
            <a:ext cx="1080120" cy="3167952"/>
          </a:xfrm>
          <a:prstGeom prst="rect">
            <a:avLst/>
          </a:prstGeom>
        </p:spPr>
      </p:pic>
      <p:sp>
        <p:nvSpPr>
          <p:cNvPr id="6" name="橢圓 5"/>
          <p:cNvSpPr/>
          <p:nvPr/>
        </p:nvSpPr>
        <p:spPr>
          <a:xfrm>
            <a:off x="1331640" y="3645024"/>
            <a:ext cx="432048" cy="288032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橢圓 6"/>
          <p:cNvSpPr/>
          <p:nvPr/>
        </p:nvSpPr>
        <p:spPr>
          <a:xfrm>
            <a:off x="1028700" y="3971602"/>
            <a:ext cx="401958" cy="239913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橢圓 7"/>
          <p:cNvSpPr/>
          <p:nvPr/>
        </p:nvSpPr>
        <p:spPr>
          <a:xfrm>
            <a:off x="968667" y="4270781"/>
            <a:ext cx="432048" cy="288032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7303839" y="2564904"/>
            <a:ext cx="461665" cy="2862322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組裝後，每個孔位都會對齊</a:t>
            </a:r>
            <a:endParaRPr lang="zh-TW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017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內、外層組裝結果如下圖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528712" y="1735984"/>
            <a:ext cx="3670751" cy="4896544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3203848" y="2852936"/>
            <a:ext cx="738664" cy="288032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dirty="0" smtClean="0">
                <a:solidFill>
                  <a:srgbClr val="FFFF00"/>
                </a:solidFill>
              </a:rPr>
              <a:t>這組是鬆的，一拿就掉是正常的哦</a:t>
            </a:r>
            <a:endParaRPr lang="zh-TW" altLang="en-US" dirty="0">
              <a:solidFill>
                <a:srgbClr val="FFFF00"/>
              </a:solidFill>
            </a:endParaRPr>
          </a:p>
        </p:txBody>
      </p:sp>
      <p:cxnSp>
        <p:nvCxnSpPr>
          <p:cNvPr id="11" name="直線單箭頭接點 10"/>
          <p:cNvCxnSpPr/>
          <p:nvPr/>
        </p:nvCxnSpPr>
        <p:spPr>
          <a:xfrm>
            <a:off x="3851920" y="2996952"/>
            <a:ext cx="1008112" cy="28803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4764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將電池盒與外殼組裝，照片上六邊形支架</a:t>
            </a:r>
            <a:r>
              <a:rPr lang="en-US" altLang="zh-TW" dirty="0" smtClean="0"/>
              <a:t>(</a:t>
            </a:r>
            <a:r>
              <a:rPr lang="zh-TW" altLang="en-US" dirty="0" smtClean="0"/>
              <a:t>箭頭指示</a:t>
            </a:r>
            <a:r>
              <a:rPr lang="en-US" altLang="zh-TW" dirty="0"/>
              <a:t>)</a:t>
            </a:r>
            <a:r>
              <a:rPr lang="zh-TW" altLang="en-US" dirty="0" smtClean="0"/>
              <a:t>兩片放反了，請記得交換位置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2708725"/>
            <a:ext cx="2698782" cy="3600000"/>
          </a:xfrm>
          <a:prstGeom prst="rect">
            <a:avLst/>
          </a:prstGeom>
        </p:spPr>
      </p:pic>
      <p:cxnSp>
        <p:nvCxnSpPr>
          <p:cNvPr id="10" name="直線單箭頭接點 9"/>
          <p:cNvCxnSpPr/>
          <p:nvPr/>
        </p:nvCxnSpPr>
        <p:spPr>
          <a:xfrm>
            <a:off x="2339752" y="3284789"/>
            <a:ext cx="0" cy="504056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圖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322" y="2708725"/>
            <a:ext cx="2698782" cy="3600000"/>
          </a:xfrm>
          <a:prstGeom prst="rect">
            <a:avLst/>
          </a:prstGeom>
        </p:spPr>
      </p:pic>
      <p:cxnSp>
        <p:nvCxnSpPr>
          <p:cNvPr id="13" name="直線單箭頭接點 12"/>
          <p:cNvCxnSpPr/>
          <p:nvPr/>
        </p:nvCxnSpPr>
        <p:spPr>
          <a:xfrm>
            <a:off x="6732240" y="3212976"/>
            <a:ext cx="0" cy="504056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字方塊 13"/>
          <p:cNvSpPr txBox="1"/>
          <p:nvPr/>
        </p:nvSpPr>
        <p:spPr>
          <a:xfrm>
            <a:off x="2483768" y="479715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2</a:t>
            </a:r>
            <a:endParaRPr lang="zh-TW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4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再分別將左右的外層依序接上第</a:t>
            </a:r>
            <a:r>
              <a:rPr lang="en-US" altLang="zh-TW" dirty="0" smtClean="0"/>
              <a:t>3</a:t>
            </a:r>
            <a:r>
              <a:rPr lang="zh-TW" altLang="en-US" dirty="0" smtClean="0"/>
              <a:t>、</a:t>
            </a:r>
            <a:r>
              <a:rPr lang="en-US" altLang="zh-TW" dirty="0" smtClean="0"/>
              <a:t>4</a:t>
            </a:r>
            <a:r>
              <a:rPr lang="zh-TW" altLang="en-US" dirty="0" smtClean="0"/>
              <a:t>、</a:t>
            </a:r>
            <a:r>
              <a:rPr lang="en-US" altLang="zh-TW" dirty="0" smtClean="0"/>
              <a:t>6</a:t>
            </a:r>
            <a:r>
              <a:rPr lang="zh-TW" altLang="en-US" dirty="0" smtClean="0"/>
              <a:t>、</a:t>
            </a:r>
            <a:r>
              <a:rPr lang="en-US" altLang="zh-TW" dirty="0" smtClean="0"/>
              <a:t>1 </a:t>
            </a:r>
            <a:r>
              <a:rPr lang="zh-TW" altLang="en-US" dirty="0" smtClean="0"/>
              <a:t>片，第</a:t>
            </a:r>
            <a:r>
              <a:rPr lang="en-US" altLang="zh-TW" dirty="0" smtClean="0"/>
              <a:t>5</a:t>
            </a:r>
            <a:r>
              <a:rPr lang="zh-TW" altLang="en-US" dirty="0" smtClean="0"/>
              <a:t>片先不裝</a:t>
            </a:r>
            <a:r>
              <a:rPr lang="en-US" altLang="zh-TW" dirty="0" smtClean="0"/>
              <a:t>(LED</a:t>
            </a:r>
            <a:r>
              <a:rPr lang="zh-TW" altLang="en-US" dirty="0" smtClean="0"/>
              <a:t>燈最後再放入就好</a:t>
            </a:r>
            <a:r>
              <a:rPr lang="en-US" altLang="zh-TW" dirty="0"/>
              <a:t>)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890" y="2754763"/>
            <a:ext cx="2536837" cy="3383976"/>
          </a:xfrm>
          <a:prstGeom prst="rect">
            <a:avLst/>
          </a:prstGeom>
        </p:spPr>
      </p:pic>
      <p:cxnSp>
        <p:nvCxnSpPr>
          <p:cNvPr id="5" name="直線單箭頭接點 4"/>
          <p:cNvCxnSpPr/>
          <p:nvPr/>
        </p:nvCxnSpPr>
        <p:spPr>
          <a:xfrm>
            <a:off x="2699792" y="3212976"/>
            <a:ext cx="0" cy="473809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3"/>
          <a:srcRect l="26437" t="14065" r="29218"/>
          <a:stretch/>
        </p:blipFill>
        <p:spPr>
          <a:xfrm>
            <a:off x="6084168" y="2636912"/>
            <a:ext cx="1501312" cy="3880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899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在</a:t>
            </a:r>
            <a:r>
              <a:rPr lang="en-US" altLang="zh-TW" dirty="0" smtClean="0"/>
              <a:t>LED</a:t>
            </a:r>
            <a:r>
              <a:rPr lang="zh-TW" altLang="en-US" dirty="0" smtClean="0"/>
              <a:t>小燈後接上單芯線，長度依序為約</a:t>
            </a:r>
            <a:r>
              <a:rPr lang="en-US" altLang="zh-TW" dirty="0" err="1" smtClean="0"/>
              <a:t>3CM</a:t>
            </a:r>
            <a:r>
              <a:rPr lang="en-US" altLang="zh-TW" dirty="0" smtClean="0"/>
              <a:t> (</a:t>
            </a:r>
            <a:r>
              <a:rPr lang="zh-TW" altLang="en-US" dirty="0" smtClean="0"/>
              <a:t>紅</a:t>
            </a:r>
            <a:r>
              <a:rPr lang="en-US" altLang="zh-TW" dirty="0" smtClean="0"/>
              <a:t>)</a:t>
            </a:r>
            <a:r>
              <a:rPr lang="zh-TW" altLang="en-US" dirty="0" smtClean="0"/>
              <a:t>、</a:t>
            </a:r>
            <a:r>
              <a:rPr lang="en-US" altLang="zh-TW" dirty="0" err="1" smtClean="0"/>
              <a:t>8CM</a:t>
            </a:r>
            <a:r>
              <a:rPr lang="en-US" altLang="zh-TW" dirty="0" smtClean="0"/>
              <a:t>(</a:t>
            </a:r>
            <a:r>
              <a:rPr lang="zh-TW" altLang="en-US" dirty="0" smtClean="0"/>
              <a:t>黑</a:t>
            </a:r>
            <a:r>
              <a:rPr lang="en-US" altLang="zh-TW" dirty="0" smtClean="0"/>
              <a:t>)</a:t>
            </a:r>
            <a:r>
              <a:rPr lang="zh-TW" altLang="en-US" dirty="0" smtClean="0"/>
              <a:t>、</a:t>
            </a:r>
            <a:r>
              <a:rPr lang="en-US" altLang="zh-TW" dirty="0" err="1" smtClean="0"/>
              <a:t>4.5CM</a:t>
            </a:r>
            <a:r>
              <a:rPr lang="en-US" altLang="zh-TW" dirty="0" smtClean="0"/>
              <a:t>(</a:t>
            </a:r>
            <a:r>
              <a:rPr lang="zh-TW" altLang="en-US" dirty="0" smtClean="0"/>
              <a:t>綠</a:t>
            </a:r>
            <a:r>
              <a:rPr lang="en-US" altLang="zh-TW" dirty="0" smtClean="0"/>
              <a:t>)</a:t>
            </a:r>
            <a:r>
              <a:rPr lang="zh-TW" altLang="en-US" dirty="0" smtClean="0"/>
              <a:t>、</a:t>
            </a:r>
            <a:r>
              <a:rPr lang="en-US" altLang="zh-TW" dirty="0" err="1" smtClean="0"/>
              <a:t>6CM</a:t>
            </a:r>
            <a:r>
              <a:rPr lang="en-US" altLang="zh-TW" dirty="0" smtClean="0"/>
              <a:t>(</a:t>
            </a:r>
            <a:r>
              <a:rPr lang="zh-TW" altLang="en-US" dirty="0" smtClean="0"/>
              <a:t>藍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t="34186" b="9141"/>
          <a:stretch/>
        </p:blipFill>
        <p:spPr>
          <a:xfrm rot="16200000">
            <a:off x="1063479" y="3014474"/>
            <a:ext cx="3094523" cy="2339399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64" y="2636912"/>
            <a:ext cx="2428904" cy="3240000"/>
          </a:xfrm>
          <a:prstGeom prst="rect">
            <a:avLst/>
          </a:prstGeom>
        </p:spPr>
      </p:pic>
      <p:cxnSp>
        <p:nvCxnSpPr>
          <p:cNvPr id="8" name="直線接點 7"/>
          <p:cNvCxnSpPr/>
          <p:nvPr/>
        </p:nvCxnSpPr>
        <p:spPr>
          <a:xfrm>
            <a:off x="3203141" y="3959344"/>
            <a:ext cx="72008" cy="57606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/>
          <p:cNvCxnSpPr/>
          <p:nvPr/>
        </p:nvCxnSpPr>
        <p:spPr>
          <a:xfrm>
            <a:off x="6324416" y="4119331"/>
            <a:ext cx="72008" cy="57606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接點 10"/>
          <p:cNvCxnSpPr/>
          <p:nvPr/>
        </p:nvCxnSpPr>
        <p:spPr>
          <a:xfrm>
            <a:off x="6146144" y="4032083"/>
            <a:ext cx="111936" cy="981824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2"/>
          <p:cNvCxnSpPr/>
          <p:nvPr/>
        </p:nvCxnSpPr>
        <p:spPr>
          <a:xfrm flipH="1">
            <a:off x="2383435" y="3863181"/>
            <a:ext cx="137726" cy="811904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單箭頭接點 14"/>
          <p:cNvCxnSpPr>
            <a:endCxn id="6" idx="1"/>
          </p:cNvCxnSpPr>
          <p:nvPr/>
        </p:nvCxnSpPr>
        <p:spPr>
          <a:xfrm>
            <a:off x="3846777" y="4247376"/>
            <a:ext cx="1301287" cy="9536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6641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將焊完的電線繞上絕緣膠帶</a:t>
            </a:r>
            <a:r>
              <a:rPr lang="en-US" altLang="zh-TW" dirty="0" smtClean="0"/>
              <a:t>(</a:t>
            </a:r>
            <a:r>
              <a:rPr lang="zh-TW" altLang="en-US" dirty="0" smtClean="0"/>
              <a:t>避免在鎖開關拉扯時與其他電線接觸</a:t>
            </a:r>
            <a:r>
              <a:rPr lang="en-US" altLang="zh-TW" dirty="0" smtClean="0"/>
              <a:t>)</a:t>
            </a:r>
            <a:r>
              <a:rPr lang="zh-TW" altLang="en-US" dirty="0" smtClean="0"/>
              <a:t>，再將開關焊上。</a:t>
            </a: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0112" y="2780928"/>
            <a:ext cx="2159026" cy="28800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2780928"/>
            <a:ext cx="2159026" cy="2880000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4295001" y="2708920"/>
            <a:ext cx="553998" cy="2724464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2400" dirty="0" smtClean="0">
                <a:solidFill>
                  <a:srgbClr val="FF0000"/>
                </a:solidFill>
              </a:rPr>
              <a:t>開關沒有方向性哦</a:t>
            </a:r>
            <a:r>
              <a:rPr lang="en-US" altLang="zh-TW" sz="2400" dirty="0" smtClean="0">
                <a:solidFill>
                  <a:srgbClr val="FF0000"/>
                </a:solidFill>
              </a:rPr>
              <a:t>!!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89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zh-TW" altLang="en-US" dirty="0" smtClean="0"/>
              <a:t>開關另一邊再焊上</a:t>
            </a:r>
            <a:r>
              <a:rPr lang="en-US" altLang="zh-TW" dirty="0" err="1" smtClean="0"/>
              <a:t>8CM</a:t>
            </a:r>
            <a:r>
              <a:rPr lang="en-US" altLang="zh-TW" dirty="0" smtClean="0"/>
              <a:t>(</a:t>
            </a:r>
            <a:r>
              <a:rPr lang="zh-TW" altLang="en-US" dirty="0" smtClean="0"/>
              <a:t>紅</a:t>
            </a:r>
            <a:r>
              <a:rPr lang="en-US" altLang="zh-TW" dirty="0" smtClean="0"/>
              <a:t>)</a:t>
            </a:r>
            <a:r>
              <a:rPr lang="zh-TW" altLang="en-US" dirty="0" smtClean="0"/>
              <a:t>、</a:t>
            </a:r>
            <a:r>
              <a:rPr lang="en-US" altLang="zh-TW" dirty="0" err="1" smtClean="0"/>
              <a:t>7CM</a:t>
            </a:r>
            <a:r>
              <a:rPr lang="en-US" altLang="zh-TW" dirty="0" smtClean="0"/>
              <a:t>(</a:t>
            </a:r>
            <a:r>
              <a:rPr lang="zh-TW" altLang="en-US" dirty="0" smtClean="0"/>
              <a:t>綠</a:t>
            </a:r>
            <a:r>
              <a:rPr lang="en-US" altLang="zh-TW" dirty="0" smtClean="0"/>
              <a:t>)</a:t>
            </a:r>
            <a:r>
              <a:rPr lang="zh-TW" altLang="en-US" dirty="0" smtClean="0"/>
              <a:t>、</a:t>
            </a:r>
            <a:r>
              <a:rPr lang="en-US" altLang="zh-TW" dirty="0" err="1" smtClean="0"/>
              <a:t>6CM</a:t>
            </a:r>
            <a:r>
              <a:rPr lang="en-US" altLang="zh-TW" dirty="0" smtClean="0"/>
              <a:t>(</a:t>
            </a:r>
            <a:r>
              <a:rPr lang="zh-TW" altLang="en-US" dirty="0" smtClean="0"/>
              <a:t>藍</a:t>
            </a:r>
            <a:r>
              <a:rPr lang="en-US" altLang="zh-TW" dirty="0" smtClean="0"/>
              <a:t>)</a:t>
            </a:r>
            <a:r>
              <a:rPr lang="zh-TW" altLang="en-US" dirty="0" smtClean="0"/>
              <a:t>單芯線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b="14395"/>
          <a:stretch/>
        </p:blipFill>
        <p:spPr>
          <a:xfrm rot="16200000">
            <a:off x="1132639" y="2619890"/>
            <a:ext cx="2269541" cy="2591618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652567" y="2423181"/>
            <a:ext cx="2159026" cy="2880000"/>
          </a:xfrm>
          <a:prstGeom prst="rect">
            <a:avLst/>
          </a:prstGeom>
        </p:spPr>
      </p:pic>
      <p:cxnSp>
        <p:nvCxnSpPr>
          <p:cNvPr id="7" name="直線接點 6"/>
          <p:cNvCxnSpPr/>
          <p:nvPr/>
        </p:nvCxnSpPr>
        <p:spPr>
          <a:xfrm flipV="1">
            <a:off x="1979712" y="2996952"/>
            <a:ext cx="1224136" cy="14401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接點 7"/>
          <p:cNvCxnSpPr/>
          <p:nvPr/>
        </p:nvCxnSpPr>
        <p:spPr>
          <a:xfrm flipV="1">
            <a:off x="6696292" y="2894464"/>
            <a:ext cx="1021200" cy="57606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/>
          <p:cNvCxnSpPr/>
          <p:nvPr/>
        </p:nvCxnSpPr>
        <p:spPr>
          <a:xfrm>
            <a:off x="2235049" y="3900993"/>
            <a:ext cx="1152128" cy="160531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2"/>
          <p:cNvCxnSpPr/>
          <p:nvPr/>
        </p:nvCxnSpPr>
        <p:spPr>
          <a:xfrm>
            <a:off x="6773714" y="3900459"/>
            <a:ext cx="822622" cy="521413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2603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RGB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LED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介紹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TW" dirty="0" smtClean="0"/>
          </a:p>
        </p:txBody>
      </p:sp>
      <p:pic>
        <p:nvPicPr>
          <p:cNvPr id="2050" name="Picture 2" descr="https://img.ruten.com.tw/s2/e/d3/60/21450970904416_4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00200"/>
            <a:ext cx="8159200" cy="38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77465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將焊好</a:t>
            </a:r>
            <a:r>
              <a:rPr lang="en-US" altLang="zh-TW" dirty="0" smtClean="0"/>
              <a:t>LED</a:t>
            </a:r>
            <a:r>
              <a:rPr lang="zh-TW" altLang="en-US" dirty="0" smtClean="0"/>
              <a:t>燈條輕輕的放入握柄中。</a:t>
            </a:r>
            <a:endParaRPr lang="en-US" altLang="zh-TW" dirty="0" smtClean="0"/>
          </a:p>
          <a:p>
            <a:r>
              <a:rPr lang="zh-TW" altLang="en-US" dirty="0" smtClean="0"/>
              <a:t>再將開關依</a:t>
            </a:r>
            <a:r>
              <a:rPr lang="en-US" altLang="zh-TW" dirty="0" err="1" smtClean="0"/>
              <a:t>RGB</a:t>
            </a:r>
            <a:r>
              <a:rPr lang="zh-TW" altLang="en-US" dirty="0" smtClean="0"/>
              <a:t>顏色鎖在第</a:t>
            </a:r>
            <a:r>
              <a:rPr lang="en-US" altLang="zh-TW" dirty="0" smtClean="0"/>
              <a:t>5</a:t>
            </a:r>
            <a:r>
              <a:rPr lang="zh-TW" altLang="en-US" dirty="0" smtClean="0"/>
              <a:t>片外層。</a:t>
            </a:r>
            <a:endParaRPr lang="en-US" altLang="zh-TW" dirty="0" smtClean="0"/>
          </a:p>
          <a:p>
            <a:r>
              <a:rPr lang="zh-TW" altLang="en-US" dirty="0" smtClean="0"/>
              <a:t>最後再依前面所說的電路接在麵包板上，鎖上螺絲。</a:t>
            </a:r>
            <a:endParaRPr lang="en-US" altLang="zh-TW" dirty="0" smtClean="0"/>
          </a:p>
          <a:p>
            <a:r>
              <a:rPr lang="zh-TW" altLang="en-US" dirty="0" smtClean="0"/>
              <a:t>將</a:t>
            </a:r>
            <a:r>
              <a:rPr lang="en-US" altLang="zh-TW" dirty="0" smtClean="0"/>
              <a:t>LED</a:t>
            </a:r>
            <a:r>
              <a:rPr lang="zh-TW" altLang="en-US" dirty="0" smtClean="0"/>
              <a:t>條套入泡棉，再鎖上</a:t>
            </a:r>
            <a:r>
              <a:rPr lang="en-US" altLang="zh-TW" dirty="0" smtClean="0"/>
              <a:t>PC</a:t>
            </a:r>
            <a:r>
              <a:rPr lang="zh-TW" altLang="en-US" smtClean="0"/>
              <a:t>管就完成了。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7066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784" y="1556792"/>
            <a:ext cx="3776957" cy="503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2688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RGB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LED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介紹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34650" t="37214" r="44030" b="21870"/>
          <a:stretch/>
        </p:blipFill>
        <p:spPr>
          <a:xfrm>
            <a:off x="3882861" y="1417638"/>
            <a:ext cx="1378278" cy="3528392"/>
          </a:xfrm>
          <a:prstGeom prst="rect">
            <a:avLst/>
          </a:prstGeom>
        </p:spPr>
      </p:pic>
      <p:cxnSp>
        <p:nvCxnSpPr>
          <p:cNvPr id="6" name="直線單箭頭接點 5"/>
          <p:cNvCxnSpPr/>
          <p:nvPr/>
        </p:nvCxnSpPr>
        <p:spPr>
          <a:xfrm flipH="1" flipV="1">
            <a:off x="3419872" y="3861048"/>
            <a:ext cx="936104" cy="21602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字方塊 7"/>
          <p:cNvSpPr txBox="1"/>
          <p:nvPr/>
        </p:nvSpPr>
        <p:spPr>
          <a:xfrm>
            <a:off x="2127870" y="3613162"/>
            <a:ext cx="1330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b="1" dirty="0" smtClean="0">
                <a:solidFill>
                  <a:srgbClr val="FF0000"/>
                </a:solidFill>
              </a:rPr>
              <a:t>R</a:t>
            </a:r>
            <a:r>
              <a:rPr lang="zh-TW" altLang="en-US" sz="2400" b="1" dirty="0" smtClean="0">
                <a:solidFill>
                  <a:srgbClr val="FF0000"/>
                </a:solidFill>
              </a:rPr>
              <a:t>：紅色</a:t>
            </a:r>
            <a:endParaRPr lang="zh-TW" altLang="en-US" sz="2400" b="1" dirty="0">
              <a:solidFill>
                <a:srgbClr val="FF0000"/>
              </a:solidFill>
            </a:endParaRPr>
          </a:p>
        </p:txBody>
      </p:sp>
      <p:cxnSp>
        <p:nvCxnSpPr>
          <p:cNvPr id="9" name="直線單箭頭接點 8"/>
          <p:cNvCxnSpPr/>
          <p:nvPr/>
        </p:nvCxnSpPr>
        <p:spPr>
          <a:xfrm flipH="1">
            <a:off x="3635896" y="4667138"/>
            <a:ext cx="909905" cy="130014"/>
          </a:xfrm>
          <a:prstGeom prst="straightConnector1">
            <a:avLst/>
          </a:prstGeom>
          <a:ln w="57150">
            <a:solidFill>
              <a:srgbClr val="050A0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字方塊 10"/>
          <p:cNvSpPr txBox="1"/>
          <p:nvPr/>
        </p:nvSpPr>
        <p:spPr>
          <a:xfrm>
            <a:off x="2847583" y="4545339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b="1" dirty="0" smtClean="0"/>
              <a:t>負極</a:t>
            </a:r>
            <a:endParaRPr lang="zh-TW" altLang="en-US" sz="2400" b="1" dirty="0"/>
          </a:p>
        </p:txBody>
      </p:sp>
      <p:sp>
        <p:nvSpPr>
          <p:cNvPr id="12" name="文字方塊 11"/>
          <p:cNvSpPr txBox="1"/>
          <p:nvPr/>
        </p:nvSpPr>
        <p:spPr>
          <a:xfrm>
            <a:off x="5839135" y="3535620"/>
            <a:ext cx="1330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b="1" dirty="0" smtClean="0">
                <a:solidFill>
                  <a:srgbClr val="3333FF"/>
                </a:solidFill>
              </a:rPr>
              <a:t>B</a:t>
            </a:r>
            <a:r>
              <a:rPr lang="zh-TW" altLang="en-US" sz="2400" b="1" dirty="0" smtClean="0">
                <a:solidFill>
                  <a:srgbClr val="3333FF"/>
                </a:solidFill>
              </a:rPr>
              <a:t>：藍色</a:t>
            </a:r>
            <a:endParaRPr lang="zh-TW" altLang="en-US" sz="2400" b="1" dirty="0">
              <a:solidFill>
                <a:srgbClr val="3333FF"/>
              </a:solidFill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5609758" y="4427820"/>
            <a:ext cx="13468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b="1" dirty="0" smtClean="0">
                <a:solidFill>
                  <a:srgbClr val="00B050"/>
                </a:solidFill>
              </a:rPr>
              <a:t>G</a:t>
            </a:r>
            <a:r>
              <a:rPr lang="zh-TW" altLang="en-US" sz="2400" b="1" dirty="0" smtClean="0">
                <a:solidFill>
                  <a:srgbClr val="00B050"/>
                </a:solidFill>
              </a:rPr>
              <a:t>：綠色</a:t>
            </a:r>
            <a:endParaRPr lang="zh-TW" altLang="en-US" sz="2400" b="1" dirty="0">
              <a:solidFill>
                <a:srgbClr val="00B050"/>
              </a:solidFill>
            </a:endParaRPr>
          </a:p>
        </p:txBody>
      </p:sp>
      <p:cxnSp>
        <p:nvCxnSpPr>
          <p:cNvPr id="14" name="直線單箭頭接點 13"/>
          <p:cNvCxnSpPr/>
          <p:nvPr/>
        </p:nvCxnSpPr>
        <p:spPr>
          <a:xfrm>
            <a:off x="4665057" y="4369197"/>
            <a:ext cx="987063" cy="189929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單箭頭接點 15"/>
          <p:cNvCxnSpPr/>
          <p:nvPr/>
        </p:nvCxnSpPr>
        <p:spPr>
          <a:xfrm flipV="1">
            <a:off x="4749673" y="3766453"/>
            <a:ext cx="1118471" cy="320891"/>
          </a:xfrm>
          <a:prstGeom prst="straightConnector1">
            <a:avLst/>
          </a:prstGeom>
          <a:ln w="57150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63451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LED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折腳工具組裝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1600200"/>
            <a:ext cx="8229600" cy="4525963"/>
          </a:xfrm>
        </p:spPr>
        <p:txBody>
          <a:bodyPr/>
          <a:lstStyle/>
          <a:p>
            <a:endParaRPr lang="en-US" altLang="zh-HK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t="14179"/>
          <a:stretch/>
        </p:blipFill>
        <p:spPr>
          <a:xfrm rot="16200000">
            <a:off x="2454498" y="1226732"/>
            <a:ext cx="4568660" cy="5230201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3491881" y="4797152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dirty="0" smtClean="0">
                <a:solidFill>
                  <a:srgbClr val="FFFF00"/>
                </a:solidFill>
              </a:rPr>
              <a:t>A</a:t>
            </a:r>
            <a:endParaRPr lang="zh-TW" altLang="en-US" sz="3200" dirty="0">
              <a:solidFill>
                <a:srgbClr val="FFFF00"/>
              </a:solidFill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4798368" y="4797150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dirty="0" smtClean="0">
                <a:solidFill>
                  <a:srgbClr val="FFFF00"/>
                </a:solidFill>
              </a:rPr>
              <a:t>B</a:t>
            </a:r>
            <a:endParaRPr lang="zh-TW" altLang="en-US" sz="3200" dirty="0">
              <a:solidFill>
                <a:srgbClr val="FFFF00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6058425" y="4797150"/>
            <a:ext cx="481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dirty="0" smtClean="0">
                <a:solidFill>
                  <a:srgbClr val="FFFF00"/>
                </a:solidFill>
              </a:rPr>
              <a:t>C</a:t>
            </a:r>
            <a:endParaRPr lang="zh-TW" altLang="en-U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384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LED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折腳工具組裝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556996" y="878901"/>
            <a:ext cx="4320000" cy="5762599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3923928" y="4941168"/>
            <a:ext cx="9733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dirty="0" err="1" smtClean="0">
                <a:solidFill>
                  <a:srgbClr val="FFFF00"/>
                </a:solidFill>
              </a:rPr>
              <a:t>A+B</a:t>
            </a:r>
            <a:endParaRPr lang="zh-TW" altLang="en-U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1073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LED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折腳工具組裝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5832" t="25368" r="20826" b="22209"/>
          <a:stretch/>
        </p:blipFill>
        <p:spPr>
          <a:xfrm rot="16200000">
            <a:off x="2232001" y="1632018"/>
            <a:ext cx="4680000" cy="4462325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4139952" y="5013176"/>
            <a:ext cx="15103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dirty="0" err="1" smtClean="0">
                <a:solidFill>
                  <a:srgbClr val="FFFF00"/>
                </a:solidFill>
              </a:rPr>
              <a:t>A+B+C</a:t>
            </a:r>
            <a:endParaRPr lang="zh-TW" altLang="en-U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7479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LED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折腳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工具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24416" t="8445" r="23563" b="8445"/>
          <a:stretch/>
        </p:blipFill>
        <p:spPr>
          <a:xfrm rot="16200000">
            <a:off x="2772000" y="-403465"/>
            <a:ext cx="3600000" cy="7672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311033"/>
      </p:ext>
    </p:extLst>
  </p:cSld>
  <p:clrMapOvr>
    <a:masterClrMapping/>
  </p:clrMapOvr>
</p:sld>
</file>

<file path=ppt/theme/theme1.xml><?xml version="1.0" encoding="utf-8"?>
<a:theme xmlns:a="http://schemas.openxmlformats.org/drawingml/2006/main" name="106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106</Template>
  <TotalTime>154324</TotalTime>
  <Words>780</Words>
  <Application>Microsoft Office PowerPoint</Application>
  <PresentationFormat>如螢幕大小 (4:3)</PresentationFormat>
  <Paragraphs>110</Paragraphs>
  <Slides>41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41</vt:i4>
      </vt:variant>
    </vt:vector>
  </HeadingPairs>
  <TitlesOfParts>
    <vt:vector size="47" baseType="lpstr">
      <vt:lpstr>微軟正黑體</vt:lpstr>
      <vt:lpstr>新細明體</vt:lpstr>
      <vt:lpstr>標楷體</vt:lpstr>
      <vt:lpstr>Arial</vt:lpstr>
      <vt:lpstr>Calibri</vt:lpstr>
      <vt:lpstr>106</vt:lpstr>
      <vt:lpstr>PowerPoint 簡報</vt:lpstr>
      <vt:lpstr>今日課程</vt:lpstr>
      <vt:lpstr>RGB LED介紹</vt:lpstr>
      <vt:lpstr>RGB LED介紹</vt:lpstr>
      <vt:lpstr>RGB LED介紹</vt:lpstr>
      <vt:lpstr>LED折腳工具組裝</vt:lpstr>
      <vt:lpstr>LED折腳工具組裝</vt:lpstr>
      <vt:lpstr>LED折腳工具組裝</vt:lpstr>
      <vt:lpstr>LED折腳工具</vt:lpstr>
      <vt:lpstr>LED折腳程序1</vt:lpstr>
      <vt:lpstr>LED折腳程序2</vt:lpstr>
      <vt:lpstr>LED折腳程序3</vt:lpstr>
      <vt:lpstr>LED折腳程序4</vt:lpstr>
      <vt:lpstr>LED折腳程序5</vt:lpstr>
      <vt:lpstr>LED折腳程序6</vt:lpstr>
      <vt:lpstr>LED折腳程序完成圖</vt:lpstr>
      <vt:lpstr>LED焊接</vt:lpstr>
      <vt:lpstr>LED焊接</vt:lpstr>
      <vt:lpstr>RGB焊接完檢查</vt:lpstr>
      <vt:lpstr>發光二極體</vt:lpstr>
      <vt:lpstr>發光二極體</vt:lpstr>
      <vt:lpstr>發光二極體</vt:lpstr>
      <vt:lpstr>發光二極體</vt:lpstr>
      <vt:lpstr>發光二極體</vt:lpstr>
      <vt:lpstr>光劍柄組裝</vt:lpstr>
      <vt:lpstr>麵包版電線接法</vt:lpstr>
      <vt:lpstr>光劍柄組裝</vt:lpstr>
      <vt:lpstr>光劍柄組裝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 NAME</dc:title>
  <dc:creator>flhsteach</dc:creator>
  <cp:lastModifiedBy>陳柏與</cp:lastModifiedBy>
  <cp:revision>193</cp:revision>
  <dcterms:created xsi:type="dcterms:W3CDTF">2016-05-15T14:57:50Z</dcterms:created>
  <dcterms:modified xsi:type="dcterms:W3CDTF">2018-01-11T01:24:42Z</dcterms:modified>
</cp:coreProperties>
</file>