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340" r:id="rId4"/>
    <p:sldId id="339" r:id="rId5"/>
    <p:sldId id="329" r:id="rId6"/>
    <p:sldId id="342" r:id="rId7"/>
    <p:sldId id="341" r:id="rId8"/>
    <p:sldId id="343" r:id="rId9"/>
    <p:sldId id="344" r:id="rId10"/>
    <p:sldId id="345" r:id="rId11"/>
    <p:sldId id="347" r:id="rId12"/>
    <p:sldId id="346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</p:sldIdLst>
  <p:sldSz cx="9144000" cy="6858000" type="screen4x3"/>
  <p:notesSz cx="7104063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A0F"/>
    <a:srgbClr val="3333FF"/>
    <a:srgbClr val="F74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fld id="{39617592-3C93-43C9-A382-E9A840BFBF1F}" type="datetimeFigureOut">
              <a:rPr lang="fr-FR" altLang="zh-TW"/>
              <a:pPr/>
              <a:t>08/11/2017</a:t>
            </a:fld>
            <a:endParaRPr lang="fr-FR" altLang="zh-TW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fld id="{4CA1DC0F-3084-4160-9F6A-1243B1B1FB55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6141668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986" indent="-30961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8441" indent="-2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817" indent="-2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9193" indent="-2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4569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9945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5322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10698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DDE4E91-FE77-4B07-9D0A-5EF72D118510}" type="slidenum">
              <a:rPr lang="fr-FR" altLang="zh-TW"/>
              <a:pPr/>
              <a:t>2</a:t>
            </a:fld>
            <a:endParaRPr lang="fr-FR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986" indent="-30961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8441" indent="-2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817" indent="-2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9193" indent="-2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4569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9945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5322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10698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DDE4E91-FE77-4B07-9D0A-5EF72D118510}" type="slidenum">
              <a:rPr lang="fr-FR" altLang="zh-TW"/>
              <a:pPr/>
              <a:t>3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799489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5B612C-3814-42B0-90D1-F73F0DB43DFF}" type="datetimeFigureOut">
              <a:rPr lang="fr-FR" altLang="zh-TW"/>
              <a:pPr/>
              <a:t>08/11/2017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20397-3205-4D4E-8770-93E45E714D09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808154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2AB083-C44E-46D9-8547-EA6F168BFCBE}" type="datetimeFigureOut">
              <a:rPr lang="fr-FR" altLang="zh-TW"/>
              <a:pPr/>
              <a:t>08/11/2017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3F63C-07D5-4EA3-8E95-037EFC72BF66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262534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5D8A6B-E6E3-41BD-AB2F-4B5DE8580E69}" type="datetimeFigureOut">
              <a:rPr lang="fr-FR" altLang="zh-TW"/>
              <a:pPr/>
              <a:t>08/11/2017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B888D-E6CE-4FA8-87FE-C0FEBDA4DAB4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353972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枋寮創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1ADEB6-23B7-430F-9009-D220CE14AB61}" type="datetimeFigureOut">
              <a:rPr lang="fr-FR" altLang="zh-TW"/>
              <a:pPr/>
              <a:t>08/11/2017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DAD0F-8813-421B-A160-521A0A094F6C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878904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531C40-BAF9-42AC-A8CF-A8CD39C23E04}" type="datetimeFigureOut">
              <a:rPr lang="fr-FR" altLang="zh-TW"/>
              <a:pPr/>
              <a:t>08/11/2017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DE372-BBDC-48C5-A42E-084D8B300BA5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74081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F9D3B0-8507-4C25-BBDB-22989EF62DA2}" type="datetimeFigureOut">
              <a:rPr lang="fr-FR" altLang="zh-TW"/>
              <a:pPr/>
              <a:t>08/11/2017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18805-7851-4E6B-A0C5-1E06429A2042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12867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731E98-6D9A-4A7D-9696-C9FA29B5F1C0}" type="datetimeFigureOut">
              <a:rPr lang="fr-FR" altLang="zh-TW"/>
              <a:pPr/>
              <a:t>08/11/2017</a:t>
            </a:fld>
            <a:endParaRPr lang="fr-FR" altLang="zh-TW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EB311-5CE1-4369-B196-411A313EBD0F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635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5A31B3-C880-4878-B0D5-0DFA6FC58BA3}" type="datetimeFigureOut">
              <a:rPr lang="fr-FR" altLang="zh-TW"/>
              <a:pPr/>
              <a:t>08/11/2017</a:t>
            </a:fld>
            <a:endParaRPr lang="fr-FR" altLang="zh-TW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4FB58-5960-4CCA-A292-E9A71BA41B98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54867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52915A-FF23-4910-A67E-96456A594380}" type="datetimeFigureOut">
              <a:rPr lang="fr-FR" altLang="zh-TW"/>
              <a:pPr/>
              <a:t>08/11/2017</a:t>
            </a:fld>
            <a:endParaRPr lang="fr-FR" altLang="zh-TW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C37C9-7711-4AF3-9D45-760B13290CA2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43183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D53375-4B20-40CA-BE1E-1B5C1FD3C2AC}" type="datetimeFigureOut">
              <a:rPr lang="fr-FR" altLang="zh-TW"/>
              <a:pPr/>
              <a:t>08/11/2017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77A35-8C42-4F44-8501-70FCDB2838AF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36096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80464B-89F8-45BB-9AC5-E70108279818}" type="datetimeFigureOut">
              <a:rPr lang="fr-FR" altLang="zh-TW"/>
              <a:pPr/>
              <a:t>08/11/2017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36998-1255-4E72-B082-59AFC416D0AD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3917857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smtClean="0"/>
              <a:t>Cliquez pour modifier les styles du texte du masque</a:t>
            </a:r>
          </a:p>
          <a:p>
            <a:pPr lvl="1"/>
            <a:r>
              <a:rPr lang="fr-FR" altLang="zh-TW" smtClean="0"/>
              <a:t>Deuxième niveau</a:t>
            </a:r>
          </a:p>
          <a:p>
            <a:pPr lvl="2"/>
            <a:r>
              <a:rPr lang="fr-FR" altLang="zh-TW" smtClean="0"/>
              <a:t>Troisième niveau</a:t>
            </a:r>
          </a:p>
          <a:p>
            <a:pPr lvl="3"/>
            <a:r>
              <a:rPr lang="fr-FR" altLang="zh-TW" smtClean="0"/>
              <a:t>Quatrième niveau</a:t>
            </a:r>
          </a:p>
          <a:p>
            <a:pPr lvl="4"/>
            <a:r>
              <a:rPr lang="fr-FR" altLang="zh-TW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ED3FE40-660C-43A5-BD51-7EEDC1334C7E}" type="datetimeFigureOut">
              <a:rPr lang="fr-FR" altLang="zh-TW"/>
              <a:pPr/>
              <a:t>08/11/2017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0476FB0-EEC4-4A5A-895E-50C89AD165AB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6" y="0"/>
            <a:ext cx="9144000" cy="6858000"/>
          </a:xfrm>
          <a:prstGeom prst="rect">
            <a:avLst/>
          </a:prstGeom>
        </p:spPr>
      </p:pic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1835696" y="4581128"/>
            <a:ext cx="6400800" cy="57606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枋寮高中科學創意團隊</a:t>
            </a:r>
            <a:endParaRPr lang="fr-FR" altLang="zh-TW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2305" y="2708920"/>
            <a:ext cx="9143999" cy="1015663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吸管機器人</a:t>
            </a:r>
            <a:endParaRPr lang="zh-TW" altLang="en-US" sz="6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吸管轉軸與馬達軸心黏合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完成圖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r="30313"/>
          <a:stretch/>
        </p:blipFill>
        <p:spPr>
          <a:xfrm>
            <a:off x="179512" y="1725188"/>
            <a:ext cx="3528392" cy="4271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30400" r="14563" b="20601"/>
          <a:stretch/>
        </p:blipFill>
        <p:spPr>
          <a:xfrm>
            <a:off x="4572000" y="2600908"/>
            <a:ext cx="4104456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8475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黏合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後支撐腳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5143500"/>
          </a:xfrm>
          <a:prstGeom prst="rect">
            <a:avLst/>
          </a:prstGeom>
        </p:spPr>
      </p:pic>
      <p:cxnSp>
        <p:nvCxnSpPr>
          <p:cNvPr id="7" name="直線單箭頭接點 6"/>
          <p:cNvCxnSpPr/>
          <p:nvPr/>
        </p:nvCxnSpPr>
        <p:spPr>
          <a:xfrm flipH="1">
            <a:off x="2339752" y="3284984"/>
            <a:ext cx="360040" cy="8075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79512" y="4092538"/>
            <a:ext cx="29523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較長的吸管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8cm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跟馬達黏合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942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9" t="447" r="21251" b="21600"/>
          <a:stretch/>
        </p:blipFill>
        <p:spPr>
          <a:xfrm>
            <a:off x="4644008" y="1731431"/>
            <a:ext cx="4389945" cy="3819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0" t="1400" r="26375" b="14601"/>
          <a:stretch/>
        </p:blipFill>
        <p:spPr>
          <a:xfrm>
            <a:off x="138063" y="1731431"/>
            <a:ext cx="4352663" cy="37444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後支撐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腳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完成圖</a:t>
            </a:r>
          </a:p>
        </p:txBody>
      </p:sp>
    </p:spTree>
    <p:extLst>
      <p:ext uri="{BB962C8B-B14F-4D97-AF65-F5344CB8AC3E}">
        <p14:creationId xmlns:p14="http://schemas.microsoft.com/office/powerpoint/2010/main" val="24755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裝上前腳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8000" r="26376" b="13601"/>
          <a:stretch/>
        </p:blipFill>
        <p:spPr>
          <a:xfrm>
            <a:off x="219202" y="2564904"/>
            <a:ext cx="4248472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8000" r="28738" b="6601"/>
          <a:stretch/>
        </p:blipFill>
        <p:spPr>
          <a:xfrm>
            <a:off x="5076056" y="2594922"/>
            <a:ext cx="3779912" cy="4045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直線單箭頭接點 5"/>
          <p:cNvCxnSpPr/>
          <p:nvPr/>
        </p:nvCxnSpPr>
        <p:spPr>
          <a:xfrm flipH="1">
            <a:off x="611560" y="2996952"/>
            <a:ext cx="1731878" cy="720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219202" y="2089609"/>
            <a:ext cx="424847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箭頭方向是機器人的前面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弧形接點 8"/>
          <p:cNvCxnSpPr/>
          <p:nvPr/>
        </p:nvCxnSpPr>
        <p:spPr>
          <a:xfrm rot="5400000" flipH="1" flipV="1">
            <a:off x="5833310" y="2386054"/>
            <a:ext cx="645735" cy="576066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弧形接點 11"/>
          <p:cNvCxnSpPr/>
          <p:nvPr/>
        </p:nvCxnSpPr>
        <p:spPr>
          <a:xfrm rot="5400000" flipH="1" flipV="1">
            <a:off x="5146270" y="3649158"/>
            <a:ext cx="3117682" cy="521805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5156939" y="1810802"/>
            <a:ext cx="30963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兩隻腳要一前一後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973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12200" r="28738" b="6601"/>
          <a:stretch/>
        </p:blipFill>
        <p:spPr>
          <a:xfrm>
            <a:off x="1259417" y="1848727"/>
            <a:ext cx="4176464" cy="41764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黏合支撐牙籤的吸管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弧形接點 8"/>
          <p:cNvCxnSpPr/>
          <p:nvPr/>
        </p:nvCxnSpPr>
        <p:spPr>
          <a:xfrm>
            <a:off x="4788024" y="2138829"/>
            <a:ext cx="1152128" cy="1144207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弧形接點 11"/>
          <p:cNvCxnSpPr/>
          <p:nvPr/>
        </p:nvCxnSpPr>
        <p:spPr>
          <a:xfrm flipV="1">
            <a:off x="4788024" y="4509122"/>
            <a:ext cx="1152128" cy="1064596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5940152" y="3047683"/>
            <a:ext cx="2901961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稍微對準一下之後要黏合牙籤的方向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這裡用虛線表示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 flipH="1" flipV="1">
            <a:off x="1979712" y="2091440"/>
            <a:ext cx="2614070" cy="47390"/>
          </a:xfrm>
          <a:prstGeom prst="line">
            <a:avLst/>
          </a:prstGeom>
          <a:ln w="57150">
            <a:solidFill>
              <a:srgbClr val="050A0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 flipH="1">
            <a:off x="2483768" y="5661248"/>
            <a:ext cx="2592288" cy="30519"/>
          </a:xfrm>
          <a:prstGeom prst="line">
            <a:avLst/>
          </a:prstGeom>
          <a:ln w="57150">
            <a:solidFill>
              <a:srgbClr val="050A0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單箭頭接點 3"/>
          <p:cNvCxnSpPr/>
          <p:nvPr/>
        </p:nvCxnSpPr>
        <p:spPr>
          <a:xfrm>
            <a:off x="4788024" y="2091440"/>
            <a:ext cx="1008112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4788024" y="5573718"/>
            <a:ext cx="1008112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796136" y="1850798"/>
            <a:ext cx="1110890" cy="5760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1cm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96136" y="5285686"/>
            <a:ext cx="1110890" cy="5760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1cm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165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黏合支撐牙籤的吸管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完成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-1" r="20464" b="37001"/>
          <a:stretch/>
        </p:blipFill>
        <p:spPr>
          <a:xfrm>
            <a:off x="107504" y="1844824"/>
            <a:ext cx="4506920" cy="26339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r="22439" b="27600"/>
          <a:stretch/>
        </p:blipFill>
        <p:spPr>
          <a:xfrm>
            <a:off x="5004048" y="3212976"/>
            <a:ext cx="3906447" cy="27674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7350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 r="2"/>
          <a:stretch/>
        </p:blipFill>
        <p:spPr>
          <a:xfrm>
            <a:off x="323528" y="1628800"/>
            <a:ext cx="8563927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合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牙籤和前腳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3275856" y="3429000"/>
            <a:ext cx="1080120" cy="108012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431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r="2249"/>
          <a:stretch/>
        </p:blipFill>
        <p:spPr>
          <a:xfrm>
            <a:off x="134242" y="1714500"/>
            <a:ext cx="8712968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合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牙籤和前腳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完成圖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736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剝線鉗介紹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t="16865"/>
          <a:stretch/>
        </p:blipFill>
        <p:spPr>
          <a:xfrm>
            <a:off x="1835696" y="2564904"/>
            <a:ext cx="5976664" cy="3361874"/>
          </a:xfrm>
          <a:prstGeom prst="rect">
            <a:avLst/>
          </a:prstGeom>
        </p:spPr>
      </p:pic>
      <p:cxnSp>
        <p:nvCxnSpPr>
          <p:cNvPr id="12" name="直線單箭頭接點 11"/>
          <p:cNvCxnSpPr/>
          <p:nvPr/>
        </p:nvCxnSpPr>
        <p:spPr>
          <a:xfrm>
            <a:off x="2699792" y="3068960"/>
            <a:ext cx="4320480" cy="0"/>
          </a:xfrm>
          <a:prstGeom prst="straightConnector1">
            <a:avLst/>
          </a:prstGeom>
          <a:ln w="57150">
            <a:solidFill>
              <a:srgbClr val="050A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12"/>
          <p:cNvSpPr/>
          <p:nvPr/>
        </p:nvSpPr>
        <p:spPr>
          <a:xfrm>
            <a:off x="3995936" y="2133483"/>
            <a:ext cx="1728192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由粗到細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5" name="直線單箭頭接點 14"/>
          <p:cNvCxnSpPr/>
          <p:nvPr/>
        </p:nvCxnSpPr>
        <p:spPr>
          <a:xfrm>
            <a:off x="4932040" y="4437112"/>
            <a:ext cx="144016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圓角矩形 15"/>
          <p:cNvSpPr/>
          <p:nvPr/>
        </p:nvSpPr>
        <p:spPr>
          <a:xfrm>
            <a:off x="4211960" y="4797152"/>
            <a:ext cx="1800200" cy="43142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剝最細的電線</a:t>
            </a: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428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如何使用剝線鉗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b="20863"/>
          <a:stretch/>
        </p:blipFill>
        <p:spPr>
          <a:xfrm>
            <a:off x="179512" y="4509120"/>
            <a:ext cx="3840000" cy="216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2" t="23402" r="-1" b="-1"/>
          <a:stretch/>
        </p:blipFill>
        <p:spPr>
          <a:xfrm>
            <a:off x="200989" y="1696689"/>
            <a:ext cx="3840000" cy="216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0" t="30400" r="11413" b="11413"/>
          <a:stretch/>
        </p:blipFill>
        <p:spPr>
          <a:xfrm>
            <a:off x="5076056" y="1700808"/>
            <a:ext cx="3840000" cy="216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t="29578" r="20022" b="20022"/>
          <a:stretch/>
        </p:blipFill>
        <p:spPr>
          <a:xfrm>
            <a:off x="5004048" y="4509120"/>
            <a:ext cx="3840000" cy="216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4681" y="1696689"/>
            <a:ext cx="1621015" cy="3641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穿過最細的孔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83397" y="1696689"/>
            <a:ext cx="1621015" cy="3641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電線要穿過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去</a:t>
            </a:r>
          </a:p>
        </p:txBody>
      </p:sp>
      <p:sp>
        <p:nvSpPr>
          <p:cNvPr id="12" name="矩形 11"/>
          <p:cNvSpPr/>
          <p:nvPr/>
        </p:nvSpPr>
        <p:spPr>
          <a:xfrm>
            <a:off x="179512" y="4509120"/>
            <a:ext cx="2160240" cy="3641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電線穿過刀片約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5mm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04048" y="4511125"/>
            <a:ext cx="3840000" cy="3641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一手抓住電線一手壓剝線鉗，拉開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213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3220963" cy="922114"/>
          </a:xfrm>
        </p:spPr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材料</a:t>
            </a:r>
            <a:endParaRPr lang="fr-FR" altLang="zh-TW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1435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67544" y="2492896"/>
            <a:ext cx="302433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TT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直流減速馬達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扭力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1:120)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95536" y="5373216"/>
            <a:ext cx="151216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直徑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6mm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吸管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652120" y="4869160"/>
            <a:ext cx="1800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寬度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2cm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冰棒棍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75928" y="4280942"/>
            <a:ext cx="1800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一般家庭用牙籤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95536" y="6036754"/>
            <a:ext cx="172819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直徑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5.5mm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吸管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7198643" y="5448977"/>
            <a:ext cx="154766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有斜角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較硬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310522" y="6047478"/>
            <a:ext cx="9361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無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斜角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6064771" y="5373216"/>
            <a:ext cx="379437" cy="663538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/>
          <p:cNvCxnSpPr>
            <a:stCxn id="6" idx="6"/>
            <a:endCxn id="11" idx="1"/>
          </p:cNvCxnSpPr>
          <p:nvPr/>
        </p:nvCxnSpPr>
        <p:spPr>
          <a:xfrm flipV="1">
            <a:off x="6444208" y="5633643"/>
            <a:ext cx="754435" cy="713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橢圓 18"/>
          <p:cNvSpPr/>
          <p:nvPr/>
        </p:nvSpPr>
        <p:spPr>
          <a:xfrm>
            <a:off x="6290845" y="6028795"/>
            <a:ext cx="379437" cy="369332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>
            <a:stCxn id="19" idx="6"/>
            <a:endCxn id="12" idx="1"/>
          </p:cNvCxnSpPr>
          <p:nvPr/>
        </p:nvCxnSpPr>
        <p:spPr>
          <a:xfrm>
            <a:off x="6670282" y="6213461"/>
            <a:ext cx="640240" cy="186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5770182" y="3911610"/>
            <a:ext cx="15403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號電池兩顆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3959424" y="2010131"/>
            <a:ext cx="168384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兩入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號電池盒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附開關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電池盒電線穿過馬達銅片的孔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" y="1739207"/>
            <a:ext cx="9144000" cy="5143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7040" y="5085184"/>
            <a:ext cx="4472952" cy="12241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電線穿過孔後，稍微轉一轉，不要把馬達的銅片轉斷了。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4180965" y="2874812"/>
            <a:ext cx="792088" cy="1850331"/>
          </a:xfrm>
          <a:prstGeom prst="ellipse">
            <a:avLst/>
          </a:prstGeom>
          <a:noFill/>
          <a:ln w="76200" cap="flat" cmpd="sng" algn="ctr">
            <a:solidFill>
              <a:srgbClr val="92D05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8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吸管機器人完成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7219"/>
            <a:ext cx="9144000" cy="5143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7774" y="5445224"/>
            <a:ext cx="4472952" cy="12241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熱熔膠槍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直接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黏合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電池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盒和馬達，左右位置儘量置中，有開關的前緣對齊馬達前端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 rot="21097182">
            <a:off x="3897691" y="3777127"/>
            <a:ext cx="288032" cy="1637375"/>
          </a:xfrm>
          <a:custGeom>
            <a:avLst/>
            <a:gdLst>
              <a:gd name="connsiteX0" fmla="*/ 0 w 288032"/>
              <a:gd name="connsiteY0" fmla="*/ 0 h 1224136"/>
              <a:gd name="connsiteX1" fmla="*/ 288032 w 288032"/>
              <a:gd name="connsiteY1" fmla="*/ 0 h 1224136"/>
              <a:gd name="connsiteX2" fmla="*/ 288032 w 288032"/>
              <a:gd name="connsiteY2" fmla="*/ 1224136 h 1224136"/>
              <a:gd name="connsiteX3" fmla="*/ 0 w 288032"/>
              <a:gd name="connsiteY3" fmla="*/ 1224136 h 1224136"/>
              <a:gd name="connsiteX4" fmla="*/ 0 w 288032"/>
              <a:gd name="connsiteY4" fmla="*/ 0 h 1224136"/>
              <a:gd name="connsiteX0" fmla="*/ 0 w 288032"/>
              <a:gd name="connsiteY0" fmla="*/ 0 h 1426360"/>
              <a:gd name="connsiteX1" fmla="*/ 288032 w 288032"/>
              <a:gd name="connsiteY1" fmla="*/ 202224 h 1426360"/>
              <a:gd name="connsiteX2" fmla="*/ 288032 w 288032"/>
              <a:gd name="connsiteY2" fmla="*/ 1426360 h 1426360"/>
              <a:gd name="connsiteX3" fmla="*/ 0 w 288032"/>
              <a:gd name="connsiteY3" fmla="*/ 1426360 h 1426360"/>
              <a:gd name="connsiteX4" fmla="*/ 0 w 288032"/>
              <a:gd name="connsiteY4" fmla="*/ 0 h 1426360"/>
              <a:gd name="connsiteX0" fmla="*/ 0 w 288032"/>
              <a:gd name="connsiteY0" fmla="*/ 0 h 1637375"/>
              <a:gd name="connsiteX1" fmla="*/ 288032 w 288032"/>
              <a:gd name="connsiteY1" fmla="*/ 202224 h 1637375"/>
              <a:gd name="connsiteX2" fmla="*/ 279240 w 288032"/>
              <a:gd name="connsiteY2" fmla="*/ 1637375 h 1637375"/>
              <a:gd name="connsiteX3" fmla="*/ 0 w 288032"/>
              <a:gd name="connsiteY3" fmla="*/ 1426360 h 1637375"/>
              <a:gd name="connsiteX4" fmla="*/ 0 w 288032"/>
              <a:gd name="connsiteY4" fmla="*/ 0 h 16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2" h="1637375">
                <a:moveTo>
                  <a:pt x="0" y="0"/>
                </a:moveTo>
                <a:lnTo>
                  <a:pt x="288032" y="202224"/>
                </a:lnTo>
                <a:cubicBezTo>
                  <a:pt x="285101" y="680608"/>
                  <a:pt x="282171" y="1158991"/>
                  <a:pt x="279240" y="1637375"/>
                </a:cubicBezTo>
                <a:lnTo>
                  <a:pt x="0" y="14263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切齊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098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3220963" cy="922114"/>
          </a:xfrm>
        </p:spPr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工具</a:t>
            </a:r>
            <a:endParaRPr lang="fr-FR" altLang="zh-TW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63297" y="3033704"/>
            <a:ext cx="64807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剪刀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644008" y="3936987"/>
            <a:ext cx="96123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尖嘴鉗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572000" y="6159474"/>
            <a:ext cx="158417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大於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10cm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的尺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613355" y="2147979"/>
            <a:ext cx="163327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小號熱熔膠槍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869574" y="1964948"/>
            <a:ext cx="90060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剝線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鉗</a:t>
            </a:r>
          </a:p>
        </p:txBody>
      </p:sp>
    </p:spTree>
    <p:extLst>
      <p:ext uri="{BB962C8B-B14F-4D97-AF65-F5344CB8AC3E}">
        <p14:creationId xmlns:p14="http://schemas.microsoft.com/office/powerpoint/2010/main" val="293304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200800" cy="1143000"/>
          </a:xfrm>
        </p:spPr>
        <p:txBody>
          <a:bodyPr/>
          <a:lstStyle/>
          <a:p>
            <a:r>
              <a:rPr lang="zh-TW" altLang="en-US" b="1" dirty="0" smtClean="0"/>
              <a:t>材料裁切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63466" y="1628800"/>
            <a:ext cx="5617046" cy="3816424"/>
          </a:xfrm>
        </p:spPr>
        <p:txBody>
          <a:bodyPr/>
          <a:lstStyle/>
          <a:p>
            <a:pPr indent="-324000">
              <a:spcBef>
                <a:spcPts val="850"/>
              </a:spcBef>
              <a:spcAft>
                <a:spcPts val="0"/>
              </a:spcAft>
            </a:pPr>
            <a:r>
              <a:rPr lang="zh-TW" altLang="en-US" sz="2800" b="1" dirty="0" smtClean="0">
                <a:solidFill>
                  <a:srgbClr val="3333FF"/>
                </a:solidFill>
              </a:rPr>
              <a:t>口徑</a:t>
            </a:r>
            <a:r>
              <a:rPr lang="zh-TW" altLang="en-US" sz="2800" b="1" dirty="0">
                <a:solidFill>
                  <a:srgbClr val="3333FF"/>
                </a:solidFill>
              </a:rPr>
              <a:t>較大</a:t>
            </a:r>
            <a:r>
              <a:rPr lang="zh-TW" altLang="en-US" sz="2800" b="1" dirty="0"/>
              <a:t>的吸管需裁切成</a:t>
            </a:r>
            <a:r>
              <a:rPr lang="en-US" altLang="zh-TW" sz="2800" b="1" dirty="0"/>
              <a:t/>
            </a:r>
            <a:br>
              <a:rPr lang="en-US" altLang="zh-TW" sz="2800" b="1" dirty="0"/>
            </a:br>
            <a:r>
              <a:rPr lang="zh-TW" altLang="en-US" sz="2800" b="1" dirty="0"/>
              <a:t> </a:t>
            </a:r>
            <a:r>
              <a:rPr lang="en-US" altLang="zh-TW" sz="2800" b="1" dirty="0" err="1" smtClean="0"/>
              <a:t>8cm</a:t>
            </a:r>
            <a:r>
              <a:rPr lang="en-US" altLang="zh-TW" sz="2800" b="1" dirty="0" smtClean="0"/>
              <a:t>*1 </a:t>
            </a:r>
            <a:r>
              <a:rPr lang="en-US" altLang="zh-TW" sz="2800" b="1" dirty="0"/>
              <a:t>, </a:t>
            </a:r>
            <a:r>
              <a:rPr lang="en-US" altLang="zh-TW" sz="2800" b="1" dirty="0" err="1" smtClean="0"/>
              <a:t>7cm</a:t>
            </a:r>
            <a:r>
              <a:rPr lang="en-US" altLang="zh-TW" sz="2800" b="1" dirty="0" smtClean="0"/>
              <a:t>*1 </a:t>
            </a:r>
            <a:r>
              <a:rPr lang="en-US" altLang="zh-TW" sz="2800" b="1" dirty="0"/>
              <a:t>, </a:t>
            </a:r>
            <a:r>
              <a:rPr lang="en-US" altLang="zh-TW" sz="2800" b="1" dirty="0" err="1" smtClean="0"/>
              <a:t>1.5cm</a:t>
            </a:r>
            <a:r>
              <a:rPr lang="en-US" altLang="zh-TW" sz="2800" b="1" dirty="0" smtClean="0"/>
              <a:t>*6 , </a:t>
            </a:r>
            <a:r>
              <a:rPr lang="en-US" altLang="zh-TW" sz="2800" b="1" dirty="0" err="1" smtClean="0"/>
              <a:t>1cm</a:t>
            </a:r>
            <a:r>
              <a:rPr lang="en-US" altLang="zh-TW" sz="2800" b="1" dirty="0" smtClean="0"/>
              <a:t>*3</a:t>
            </a:r>
          </a:p>
          <a:p>
            <a:pPr indent="-324000">
              <a:spcBef>
                <a:spcPts val="850"/>
              </a:spcBef>
              <a:spcAft>
                <a:spcPts val="0"/>
              </a:spcAft>
            </a:pPr>
            <a:r>
              <a:rPr lang="zh-TW" altLang="en-US" sz="2800" b="1" dirty="0" smtClean="0">
                <a:solidFill>
                  <a:srgbClr val="3333FF"/>
                </a:solidFill>
              </a:rPr>
              <a:t>口徑</a:t>
            </a:r>
            <a:r>
              <a:rPr lang="zh-TW" altLang="en-US" sz="2800" b="1" dirty="0">
                <a:solidFill>
                  <a:srgbClr val="3333FF"/>
                </a:solidFill>
              </a:rPr>
              <a:t>較小</a:t>
            </a:r>
            <a:r>
              <a:rPr lang="zh-TW" altLang="en-US" sz="2800" b="1" dirty="0"/>
              <a:t>的吸管需裁切成 </a:t>
            </a:r>
            <a:r>
              <a:rPr lang="en-US" altLang="zh-TW" sz="2800" b="1" dirty="0"/>
              <a:t/>
            </a:r>
            <a:br>
              <a:rPr lang="en-US" altLang="zh-TW" sz="2800" b="1" dirty="0"/>
            </a:br>
            <a:r>
              <a:rPr lang="en-US" altLang="zh-TW" sz="2800" b="1" dirty="0" smtClean="0"/>
              <a:t> </a:t>
            </a:r>
            <a:r>
              <a:rPr lang="en-US" altLang="zh-TW" sz="2800" b="1" dirty="0" err="1" smtClean="0"/>
              <a:t>2.5cm</a:t>
            </a:r>
            <a:r>
              <a:rPr lang="en-US" altLang="zh-TW" sz="2800" b="1" dirty="0" smtClean="0"/>
              <a:t>*4</a:t>
            </a:r>
          </a:p>
          <a:p>
            <a:pPr indent="-324000">
              <a:spcBef>
                <a:spcPts val="850"/>
              </a:spcBef>
              <a:spcAft>
                <a:spcPts val="0"/>
              </a:spcAft>
            </a:pPr>
            <a:r>
              <a:rPr lang="zh-TW" altLang="en-US" sz="2800" b="1" dirty="0" smtClean="0"/>
              <a:t>牙籤只要裁掉兩端尖尖的部分</a:t>
            </a:r>
            <a:endParaRPr lang="en-US" altLang="zh-TW" sz="2800" b="1" dirty="0" smtClean="0"/>
          </a:p>
          <a:p>
            <a:pPr indent="-324000">
              <a:spcBef>
                <a:spcPts val="850"/>
              </a:spcBef>
              <a:spcAft>
                <a:spcPts val="0"/>
              </a:spcAft>
            </a:pPr>
            <a:r>
              <a:rPr lang="en-US" altLang="zh-TW" sz="2800" b="1" dirty="0" err="1" smtClean="0"/>
              <a:t>2cm</a:t>
            </a:r>
            <a:r>
              <a:rPr lang="zh-TW" altLang="en-US" sz="2800" b="1" dirty="0" smtClean="0"/>
              <a:t>寬冰棒棍：</a:t>
            </a:r>
            <a:endParaRPr lang="en-US" altLang="zh-TW" sz="2800" b="1" dirty="0" smtClean="0"/>
          </a:p>
          <a:p>
            <a:pPr marL="18900" indent="0">
              <a:spcBef>
                <a:spcPts val="850"/>
              </a:spcBef>
              <a:spcAft>
                <a:spcPts val="0"/>
              </a:spcAft>
              <a:buNone/>
            </a:pPr>
            <a:r>
              <a:rPr lang="zh-TW" altLang="en-US" sz="2800" b="1" dirty="0"/>
              <a:t> </a:t>
            </a:r>
            <a:r>
              <a:rPr lang="zh-TW" altLang="en-US" sz="2800" b="1" dirty="0" smtClean="0"/>
              <a:t>   </a:t>
            </a:r>
            <a:r>
              <a:rPr lang="en-US" altLang="zh-TW" sz="2800" b="1" dirty="0" err="1" smtClean="0"/>
              <a:t>2.5cm</a:t>
            </a:r>
            <a:r>
              <a:rPr lang="zh-TW" altLang="en-US" sz="2800" b="1" dirty="0"/>
              <a:t>*</a:t>
            </a:r>
            <a:r>
              <a:rPr lang="en-US" altLang="zh-TW" sz="2800" b="1" dirty="0" smtClean="0"/>
              <a:t>2(</a:t>
            </a:r>
            <a:r>
              <a:rPr lang="zh-TW" altLang="en-US" sz="2800" b="1" dirty="0" smtClean="0"/>
              <a:t>也可自由</a:t>
            </a:r>
            <a:r>
              <a:rPr lang="zh-TW" altLang="en-US" sz="2800" b="1" dirty="0"/>
              <a:t>發揮</a:t>
            </a:r>
            <a:r>
              <a:rPr lang="en-US" altLang="zh-TW" sz="2800" b="1" dirty="0" smtClean="0"/>
              <a:t>)</a:t>
            </a: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en-US" altLang="zh-TW" b="1" dirty="0"/>
              <a:t/>
            </a:r>
            <a:br>
              <a:rPr lang="en-US" altLang="zh-TW" b="1" dirty="0"/>
            </a:b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r="47637"/>
          <a:stretch/>
        </p:blipFill>
        <p:spPr>
          <a:xfrm>
            <a:off x="35496" y="548680"/>
            <a:ext cx="3528392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1427178" y="1507014"/>
            <a:ext cx="76934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 err="1" smtClean="0"/>
              <a:t>2.5cm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1414811" y="2935764"/>
            <a:ext cx="76934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 err="1" smtClean="0"/>
              <a:t>1.5cm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1547664" y="3789040"/>
            <a:ext cx="76934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 err="1" smtClean="0"/>
              <a:t>1cm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1819762" y="4740610"/>
            <a:ext cx="76934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 err="1" smtClean="0"/>
              <a:t>1cm</a:t>
            </a:r>
            <a:endParaRPr lang="zh-TW" altLang="en-US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541349" y="4239410"/>
            <a:ext cx="76934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 err="1"/>
              <a:t>8</a:t>
            </a:r>
            <a:r>
              <a:rPr lang="en-US" altLang="zh-TW" b="1" dirty="0" err="1" smtClean="0"/>
              <a:t>cm</a:t>
            </a:r>
            <a:endParaRPr lang="zh-TW" altLang="en-US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448698" y="5291916"/>
            <a:ext cx="76934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 err="1"/>
              <a:t>7</a:t>
            </a:r>
            <a:r>
              <a:rPr lang="en-US" altLang="zh-TW" b="1" dirty="0" err="1" smtClean="0"/>
              <a:t>cm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84938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使用熱熔膠槍注意事項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內容版面配置區 3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45024"/>
          </a:xfr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使用熱熔膠槍要注意被燙傷，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如果沾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到熱熱的膠且感覺會燙時，趕緊弄掉，並報告老師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上熱熔膠後，要把吸管固定好，最好等熱熔膠乾得差不多後，再繼續下一個動作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黏合吸管時，可以考慮在桌上排好形狀，先黏合上層，等乾了之後，再翻面黏下層。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4" name="弧形接點 23"/>
          <p:cNvCxnSpPr/>
          <p:nvPr/>
        </p:nvCxnSpPr>
        <p:spPr>
          <a:xfrm rot="10800000" flipV="1">
            <a:off x="5216171" y="5835740"/>
            <a:ext cx="1168754" cy="385022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6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黏合吸管轉軸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" y="1470794"/>
            <a:ext cx="9144000" cy="5387206"/>
          </a:xfrm>
          <a:prstGeom prst="rect">
            <a:avLst/>
          </a:prstGeom>
        </p:spPr>
      </p:pic>
      <p:cxnSp>
        <p:nvCxnSpPr>
          <p:cNvPr id="9" name="直線接點 8"/>
          <p:cNvCxnSpPr/>
          <p:nvPr/>
        </p:nvCxnSpPr>
        <p:spPr>
          <a:xfrm flipH="1">
            <a:off x="2123728" y="3429000"/>
            <a:ext cx="216024" cy="223224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6300192" y="3429000"/>
            <a:ext cx="72008" cy="237626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弧形接點 21"/>
          <p:cNvCxnSpPr/>
          <p:nvPr/>
        </p:nvCxnSpPr>
        <p:spPr>
          <a:xfrm flipV="1">
            <a:off x="2380990" y="2636912"/>
            <a:ext cx="948968" cy="692903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弧形接點 23"/>
          <p:cNvCxnSpPr/>
          <p:nvPr/>
        </p:nvCxnSpPr>
        <p:spPr>
          <a:xfrm rot="10800000">
            <a:off x="5108277" y="2736399"/>
            <a:ext cx="1168756" cy="692603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3329958" y="1905401"/>
            <a:ext cx="1778319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儘量一邊要成一直線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90336" y="5671827"/>
            <a:ext cx="1110890" cy="5760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1.5cm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108277" y="5661248"/>
            <a:ext cx="1110890" cy="5760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1.5cm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467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黏合機器人的後支撐腳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1274" y="156009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48064" y="3843808"/>
            <a:ext cx="1110890" cy="5760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1cm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64360" y="2573288"/>
            <a:ext cx="1110890" cy="5760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cm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64360" y="5157192"/>
            <a:ext cx="1110890" cy="5760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cm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536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黏合機器人的前腳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2" t="23800" r="23124" b="20201"/>
          <a:stretch/>
        </p:blipFill>
        <p:spPr>
          <a:xfrm>
            <a:off x="107504" y="2714639"/>
            <a:ext cx="4277571" cy="244432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16401" r="24801" b="24801"/>
          <a:stretch/>
        </p:blipFill>
        <p:spPr>
          <a:xfrm>
            <a:off x="4788024" y="2708920"/>
            <a:ext cx="4248472" cy="2444326"/>
          </a:xfrm>
          <a:prstGeom prst="rect">
            <a:avLst/>
          </a:prstGeom>
        </p:spPr>
      </p:pic>
      <p:cxnSp>
        <p:nvCxnSpPr>
          <p:cNvPr id="7" name="直線單箭頭接點 6"/>
          <p:cNvCxnSpPr>
            <a:stCxn id="4" idx="3"/>
            <a:endCxn id="5" idx="1"/>
          </p:cNvCxnSpPr>
          <p:nvPr/>
        </p:nvCxnSpPr>
        <p:spPr>
          <a:xfrm flipV="1">
            <a:off x="4385075" y="3931083"/>
            <a:ext cx="402949" cy="571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683568" y="2060848"/>
            <a:ext cx="233910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先黏成直角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788024" y="2060848"/>
            <a:ext cx="341632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較長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的腳黏冰棒棍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1" name="直線接點 10"/>
          <p:cNvCxnSpPr/>
          <p:nvPr/>
        </p:nvCxnSpPr>
        <p:spPr>
          <a:xfrm>
            <a:off x="107504" y="5013176"/>
            <a:ext cx="50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107504" y="3284984"/>
            <a:ext cx="50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>
            <a:off x="359532" y="3284984"/>
            <a:ext cx="0" cy="172819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827584" y="3284984"/>
            <a:ext cx="0" cy="432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2051720" y="3284984"/>
            <a:ext cx="0" cy="432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>
            <a:off x="827584" y="3501008"/>
            <a:ext cx="122413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1112163" y="5231093"/>
            <a:ext cx="1008112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較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長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1662458" y="4104370"/>
            <a:ext cx="1008112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較短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4" name="弧形接點 23"/>
          <p:cNvCxnSpPr>
            <a:endCxn id="22" idx="0"/>
          </p:cNvCxnSpPr>
          <p:nvPr/>
        </p:nvCxnSpPr>
        <p:spPr>
          <a:xfrm>
            <a:off x="1439652" y="3493398"/>
            <a:ext cx="726862" cy="610972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弧形接點 29"/>
          <p:cNvCxnSpPr>
            <a:endCxn id="21" idx="0"/>
          </p:cNvCxnSpPr>
          <p:nvPr/>
        </p:nvCxnSpPr>
        <p:spPr>
          <a:xfrm>
            <a:off x="359532" y="4104370"/>
            <a:ext cx="1256687" cy="1126723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02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170" y="620688"/>
            <a:ext cx="6923112" cy="850106"/>
          </a:xfrm>
        </p:spPr>
        <p:txBody>
          <a:bodyPr/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吸管轉軸與馬達軸心黏合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4" t="16799" r="20230" b="35601"/>
          <a:stretch/>
        </p:blipFill>
        <p:spPr>
          <a:xfrm>
            <a:off x="467544" y="1700807"/>
            <a:ext cx="4161639" cy="174686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8" t="5201"/>
          <a:stretch/>
        </p:blipFill>
        <p:spPr>
          <a:xfrm>
            <a:off x="5004048" y="1711641"/>
            <a:ext cx="3576810" cy="3435846"/>
          </a:xfrm>
          <a:prstGeom prst="rect">
            <a:avLst/>
          </a:prstGeom>
        </p:spPr>
      </p:pic>
      <p:cxnSp>
        <p:nvCxnSpPr>
          <p:cNvPr id="8" name="弧形接點 7"/>
          <p:cNvCxnSpPr/>
          <p:nvPr/>
        </p:nvCxnSpPr>
        <p:spPr>
          <a:xfrm rot="5400000">
            <a:off x="3125481" y="3165993"/>
            <a:ext cx="1277478" cy="83271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弧形接點 8"/>
          <p:cNvCxnSpPr>
            <a:endCxn id="12" idx="0"/>
          </p:cNvCxnSpPr>
          <p:nvPr/>
        </p:nvCxnSpPr>
        <p:spPr>
          <a:xfrm rot="10800000" flipV="1">
            <a:off x="2274963" y="2943610"/>
            <a:ext cx="1489258" cy="1277478"/>
          </a:xfrm>
          <a:prstGeom prst="curvedConnector2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圓角矩形 11"/>
          <p:cNvSpPr/>
          <p:nvPr/>
        </p:nvSpPr>
        <p:spPr>
          <a:xfrm>
            <a:off x="179512" y="4221088"/>
            <a:ext cx="4190902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在馬達軸心平平的兩側點一點點熱熔膠就好，大約綠豆大小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6732240" y="1916832"/>
            <a:ext cx="144016" cy="1530836"/>
          </a:xfrm>
          <a:prstGeom prst="roundRect">
            <a:avLst/>
          </a:prstGeom>
          <a:noFill/>
          <a:ln w="3810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單箭頭接點 27"/>
          <p:cNvCxnSpPr>
            <a:stCxn id="26" idx="2"/>
            <a:endCxn id="31" idx="0"/>
          </p:cNvCxnSpPr>
          <p:nvPr/>
        </p:nvCxnSpPr>
        <p:spPr>
          <a:xfrm>
            <a:off x="6804248" y="3447668"/>
            <a:ext cx="36004" cy="80196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圓角矩形 30"/>
          <p:cNvSpPr/>
          <p:nvPr/>
        </p:nvSpPr>
        <p:spPr>
          <a:xfrm>
            <a:off x="5292080" y="4249629"/>
            <a:ext cx="3096343" cy="897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留大約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smtClean="0">
                <a:latin typeface="標楷體" panose="03000509000000000000" pitchFamily="65" charset="-120"/>
                <a:ea typeface="標楷體" panose="03000509000000000000" pitchFamily="65" charset="-120"/>
              </a:rPr>
              <a:t>元硬幣厚度的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間隙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408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106</Template>
  <TotalTime>149190</TotalTime>
  <Words>442</Words>
  <Application>Microsoft Office PowerPoint</Application>
  <PresentationFormat>如螢幕大小 (4:3)</PresentationFormat>
  <Paragraphs>79</Paragraphs>
  <Slides>21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7" baseType="lpstr">
      <vt:lpstr>微軟正黑體</vt:lpstr>
      <vt:lpstr>新細明體</vt:lpstr>
      <vt:lpstr>標楷體</vt:lpstr>
      <vt:lpstr>Arial</vt:lpstr>
      <vt:lpstr>Calibri</vt:lpstr>
      <vt:lpstr>106</vt:lpstr>
      <vt:lpstr>PowerPoint 簡報</vt:lpstr>
      <vt:lpstr>材料</vt:lpstr>
      <vt:lpstr>工具</vt:lpstr>
      <vt:lpstr>材料裁切</vt:lpstr>
      <vt:lpstr>使用熱熔膠槍注意事項</vt:lpstr>
      <vt:lpstr>黏合吸管轉軸</vt:lpstr>
      <vt:lpstr>黏合機器人的後支撐腳</vt:lpstr>
      <vt:lpstr>黏合機器人的前腳</vt:lpstr>
      <vt:lpstr>吸管轉軸與馬達軸心黏合</vt:lpstr>
      <vt:lpstr>吸管轉軸與馬達軸心黏合-完成圖</vt:lpstr>
      <vt:lpstr>黏合後支撐腳</vt:lpstr>
      <vt:lpstr>後支撐腳-完成圖</vt:lpstr>
      <vt:lpstr>裝上前腳</vt:lpstr>
      <vt:lpstr>黏合支撐牙籤的吸管</vt:lpstr>
      <vt:lpstr>黏合支撐牙籤的吸管-完成圖</vt:lpstr>
      <vt:lpstr>黏合牙籤和前腳</vt:lpstr>
      <vt:lpstr>黏合牙籤和前腳-完成圖</vt:lpstr>
      <vt:lpstr>剝線鉗介紹</vt:lpstr>
      <vt:lpstr>如何使用剝線鉗</vt:lpstr>
      <vt:lpstr>電池盒電線穿過馬達銅片的孔</vt:lpstr>
      <vt:lpstr>吸管機器人完成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flhsteach</dc:creator>
  <cp:lastModifiedBy>user</cp:lastModifiedBy>
  <cp:revision>133</cp:revision>
  <dcterms:created xsi:type="dcterms:W3CDTF">2016-05-15T14:57:50Z</dcterms:created>
  <dcterms:modified xsi:type="dcterms:W3CDTF">2017-11-08T07:04:17Z</dcterms:modified>
</cp:coreProperties>
</file>