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358" r:id="rId3"/>
    <p:sldId id="359" r:id="rId4"/>
    <p:sldId id="360" r:id="rId5"/>
    <p:sldId id="395" r:id="rId6"/>
    <p:sldId id="396" r:id="rId7"/>
    <p:sldId id="394" r:id="rId8"/>
    <p:sldId id="361" r:id="rId9"/>
    <p:sldId id="362" r:id="rId10"/>
    <p:sldId id="363" r:id="rId11"/>
    <p:sldId id="364" r:id="rId12"/>
    <p:sldId id="371" r:id="rId13"/>
    <p:sldId id="36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410" r:id="rId27"/>
    <p:sldId id="411" r:id="rId28"/>
    <p:sldId id="369" r:id="rId29"/>
    <p:sldId id="390" r:id="rId30"/>
    <p:sldId id="385" r:id="rId31"/>
    <p:sldId id="412" r:id="rId32"/>
    <p:sldId id="386" r:id="rId33"/>
    <p:sldId id="391" r:id="rId34"/>
    <p:sldId id="413" r:id="rId35"/>
    <p:sldId id="414" r:id="rId36"/>
    <p:sldId id="415" r:id="rId37"/>
    <p:sldId id="416" r:id="rId38"/>
    <p:sldId id="417" r:id="rId39"/>
    <p:sldId id="423" r:id="rId40"/>
    <p:sldId id="418" r:id="rId41"/>
    <p:sldId id="419" r:id="rId42"/>
    <p:sldId id="420" r:id="rId43"/>
    <p:sldId id="421" r:id="rId44"/>
    <p:sldId id="422" r:id="rId45"/>
    <p:sldId id="388" r:id="rId46"/>
  </p:sldIdLst>
  <p:sldSz cx="9144000" cy="6858000" type="screen4x3"/>
  <p:notesSz cx="7104063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A0F"/>
    <a:srgbClr val="3333FF"/>
    <a:srgbClr val="F74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1839" autoAdjust="0"/>
  </p:normalViewPr>
  <p:slideViewPr>
    <p:cSldViewPr>
      <p:cViewPr varScale="1">
        <p:scale>
          <a:sx n="91" d="100"/>
          <a:sy n="91" d="100"/>
        </p:scale>
        <p:origin x="1238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39617592-3C93-43C9-A382-E9A840BFBF1F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34" charset="0"/>
              </a:defRPr>
            </a:lvl1pPr>
          </a:lstStyle>
          <a:p>
            <a:fld id="{4CA1DC0F-3084-4160-9F6A-1243B1B1FB5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6141668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DC0F-3084-4160-9F6A-1243B1B1FB55}" type="slidenum">
              <a:rPr lang="fr-FR" altLang="zh-TW" smtClean="0"/>
              <a:pPr/>
              <a:t>30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402612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A1DC0F-3084-4160-9F6A-1243B1B1FB55}" type="slidenum">
              <a:rPr lang="fr-FR" altLang="zh-TW" smtClean="0"/>
              <a:pPr/>
              <a:t>31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45942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5B612C-3814-42B0-90D1-F73F0DB43DFF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20397-3205-4D4E-8770-93E45E714D09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808154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52AB083-C44E-46D9-8547-EA6F168BFCBE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B3F63C-07D5-4EA3-8E95-037EFC72BF66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26253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65D8A6B-E6E3-41BD-AB2F-4B5DE8580E69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4B888D-E6CE-4FA8-87FE-C0FEBDA4DAB4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539728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枋寮創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85383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ADEB6-23B7-430F-9009-D220CE14AB61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2DAD0F-8813-421B-A160-521A0A094F6C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878904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31C40-BAF9-42AC-A8CF-A8CD39C23E04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3DE372-BBDC-48C5-A42E-084D8B300BA5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740812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F9D3B0-8507-4C25-BBDB-22989EF62DA2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18805-7851-4E6B-A0C5-1E06429A204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128678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731E98-6D9A-4A7D-9696-C9FA29B5F1C0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EB311-5CE1-4369-B196-411A313EBD0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26353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5A31B3-C880-4878-B0D5-0DFA6FC58BA3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54FB58-5960-4CCA-A292-E9A71BA41B98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54867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2915A-FF23-4910-A67E-96456A594380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C37C9-7711-4AF3-9D45-760B13290CA2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431830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D53375-4B20-40CA-BE1E-1B5C1FD3C2AC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77A35-8C42-4F44-8501-70FCDB2838AF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1360963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180464B-89F8-45BB-9AC5-E70108279818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zh-TW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36998-1255-4E72-B082-59AFC416D0AD}" type="slidenum">
              <a:rPr lang="fr-FR" altLang="zh-TW"/>
              <a:pPr/>
              <a:t>‹#›</a:t>
            </a:fld>
            <a:endParaRPr lang="fr-FR" altLang="zh-TW"/>
          </a:p>
        </p:txBody>
      </p:sp>
    </p:spTree>
    <p:extLst>
      <p:ext uri="{BB962C8B-B14F-4D97-AF65-F5344CB8AC3E}">
        <p14:creationId xmlns:p14="http://schemas.microsoft.com/office/powerpoint/2010/main" val="391785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zh-TW" smtClean="0"/>
              <a:t>Cliquez pour modifier les styles du texte du masque</a:t>
            </a:r>
          </a:p>
          <a:p>
            <a:pPr lvl="1"/>
            <a:r>
              <a:rPr lang="fr-FR" altLang="zh-TW" smtClean="0"/>
              <a:t>Deuxième niveau</a:t>
            </a:r>
          </a:p>
          <a:p>
            <a:pPr lvl="2"/>
            <a:r>
              <a:rPr lang="fr-FR" altLang="zh-TW" smtClean="0"/>
              <a:t>Troisième niveau</a:t>
            </a:r>
          </a:p>
          <a:p>
            <a:pPr lvl="3"/>
            <a:r>
              <a:rPr lang="fr-FR" altLang="zh-TW" smtClean="0"/>
              <a:t>Quatrième niveau</a:t>
            </a:r>
          </a:p>
          <a:p>
            <a:pPr lvl="4"/>
            <a:r>
              <a:rPr lang="fr-FR" altLang="zh-TW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D3FE40-660C-43A5-BD51-7EEDC1334C7E}" type="datetimeFigureOut">
              <a:rPr lang="fr-FR" altLang="zh-TW"/>
              <a:pPr/>
              <a:t>21/05/2019</a:t>
            </a:fld>
            <a:endParaRPr lang="fr-FR" altLang="zh-TW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zh-TW" altLang="zh-TW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30476FB0-EEC4-4A5A-895E-50C89AD165AB}" type="slidenum">
              <a:rPr lang="fr-FR" altLang="zh-TW"/>
              <a:pPr/>
              <a:t>‹#›</a:t>
            </a:fld>
            <a:endParaRPr lang="fr-FR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Eu-heqvuD7I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06" y="0"/>
            <a:ext cx="9144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" y="1449159"/>
            <a:ext cx="9143999" cy="861774"/>
          </a:xfrm>
          <a:prstGeom prst="rect">
            <a:avLst/>
          </a:prstGeom>
          <a:gradFill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IQ </a:t>
            </a:r>
            <a:r>
              <a:rPr lang="en-US" altLang="zh-TW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light</a:t>
            </a:r>
            <a:r>
              <a:rPr lang="zh-TW" altLang="en-US" sz="5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製作</a:t>
            </a:r>
            <a:endParaRPr lang="zh-TW" altLang="en-US" sz="5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051" name="Sous-titre 2"/>
          <p:cNvSpPr>
            <a:spLocks noGrp="1"/>
          </p:cNvSpPr>
          <p:nvPr>
            <p:ph type="subTitle" idx="1"/>
          </p:nvPr>
        </p:nvSpPr>
        <p:spPr>
          <a:xfrm>
            <a:off x="1835696" y="4581128"/>
            <a:ext cx="6400800" cy="5760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枋寮高中科學創意團隊</a:t>
            </a:r>
            <a:endParaRPr lang="fr-FR" altLang="zh-TW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USB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電源線介紹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若對電線不熟或無法確認，可籍由三用電表來測量。</a:t>
            </a:r>
            <a:endParaRPr lang="en-US" altLang="zh-TW" dirty="0"/>
          </a:p>
          <a:p>
            <a:r>
              <a:rPr lang="zh-TW" altLang="en-US" dirty="0" smtClean="0"/>
              <a:t>將電線剝一小段，將</a:t>
            </a:r>
            <a:r>
              <a:rPr lang="en-US" altLang="zh-TW" dirty="0" smtClean="0"/>
              <a:t>USB</a:t>
            </a:r>
            <a:r>
              <a:rPr lang="zh-TW" altLang="en-US" dirty="0" smtClean="0"/>
              <a:t>接上一般行動電源或手機充電變壓器，測量電壓為</a:t>
            </a:r>
            <a:r>
              <a:rPr lang="en-US" altLang="zh-TW" dirty="0" err="1" smtClean="0"/>
              <a:t>5V</a:t>
            </a:r>
            <a:r>
              <a:rPr lang="zh-TW" altLang="en-US" dirty="0" smtClean="0"/>
              <a:t>，即是電源線。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372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發光二極體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dirty="0"/>
              <a:t>發光二極體</a:t>
            </a:r>
            <a:r>
              <a:rPr lang="zh-TW" altLang="en-US" dirty="0"/>
              <a:t>（英語：</a:t>
            </a:r>
            <a:r>
              <a:rPr lang="en-US" altLang="zh-TW" dirty="0"/>
              <a:t>Light-emitting diode</a:t>
            </a:r>
            <a:r>
              <a:rPr lang="zh-TW" altLang="en-US" dirty="0"/>
              <a:t>，縮寫：</a:t>
            </a:r>
            <a:r>
              <a:rPr lang="en-US" altLang="zh-TW" dirty="0"/>
              <a:t>LED</a:t>
            </a:r>
            <a:r>
              <a:rPr lang="zh-TW" altLang="en-US" dirty="0" smtClean="0"/>
              <a:t>）</a:t>
            </a:r>
            <a:endParaRPr lang="en-US" altLang="zh-TW" dirty="0" smtClean="0"/>
          </a:p>
          <a:p>
            <a:r>
              <a:rPr lang="en-US" altLang="zh-TW" dirty="0"/>
              <a:t>LED</a:t>
            </a:r>
            <a:r>
              <a:rPr lang="zh-TW" altLang="en-US" dirty="0"/>
              <a:t>與</a:t>
            </a:r>
            <a:r>
              <a:rPr lang="zh-TW" altLang="en-US" dirty="0" smtClean="0"/>
              <a:t>沒有極性的白幟燈泡不同</a:t>
            </a:r>
            <a:r>
              <a:rPr lang="zh-TW" altLang="en-US" dirty="0"/>
              <a:t>，只能在順向電流流過時才能</a:t>
            </a:r>
            <a:r>
              <a:rPr lang="zh-TW" altLang="en-US" dirty="0" smtClean="0"/>
              <a:t>發光。</a:t>
            </a:r>
            <a:endParaRPr lang="en-US" altLang="zh-TW" dirty="0" smtClean="0"/>
          </a:p>
          <a:p>
            <a:r>
              <a:rPr lang="zh-TW" altLang="en-US" dirty="0"/>
              <a:t>要注意</a:t>
            </a:r>
            <a:r>
              <a:rPr lang="en-US" altLang="zh-TW" dirty="0"/>
              <a:t>LED</a:t>
            </a:r>
            <a:r>
              <a:rPr lang="zh-TW" altLang="en-US" dirty="0"/>
              <a:t>能承受的逆向電壓比一般二極體低，逆向電壓過高會使</a:t>
            </a:r>
            <a:r>
              <a:rPr lang="en-US" altLang="zh-TW" dirty="0"/>
              <a:t>LED</a:t>
            </a:r>
            <a:r>
              <a:rPr lang="zh-TW" altLang="en-US" dirty="0"/>
              <a:t>永久</a:t>
            </a:r>
            <a:r>
              <a:rPr lang="zh-TW" altLang="en-US" dirty="0" smtClean="0"/>
              <a:t>損壞。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8324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LED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燈條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目前市售燈條常常拿來裝飾用當成露營用燈。常見燈條以</a:t>
            </a:r>
            <a:r>
              <a:rPr lang="en-US" altLang="zh-TW" dirty="0" err="1" smtClean="0"/>
              <a:t>12V</a:t>
            </a:r>
            <a:r>
              <a:rPr lang="zh-TW" altLang="en-US" dirty="0" smtClean="0"/>
              <a:t>為主。再加上燈控設備，就可以變成七彩霓虹燈。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但要額外購買變壓器。</a:t>
            </a:r>
            <a:endParaRPr lang="en-US" altLang="zh-TW" dirty="0" smtClean="0"/>
          </a:p>
          <a:p>
            <a:r>
              <a:rPr lang="zh-TW" altLang="en-US" dirty="0" smtClean="0"/>
              <a:t>今天所使用燈條為</a:t>
            </a:r>
            <a:r>
              <a:rPr lang="en-US" altLang="zh-TW" dirty="0" err="1" smtClean="0"/>
              <a:t>5V</a:t>
            </a:r>
            <a:r>
              <a:rPr lang="zh-TW" altLang="en-US" dirty="0" smtClean="0"/>
              <a:t>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條，選擇這種燈條的好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處是，</a:t>
            </a:r>
            <a:r>
              <a:rPr lang="en-US" altLang="zh-TW" dirty="0" err="1" smtClean="0"/>
              <a:t>5V</a:t>
            </a:r>
            <a:r>
              <a:rPr lang="zh-TW" altLang="en-US" dirty="0" smtClean="0"/>
              <a:t>變壓器，家家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戶戶多的是。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93"/>
          <a:stretch/>
        </p:blipFill>
        <p:spPr>
          <a:xfrm rot="16200000">
            <a:off x="5659906" y="2917160"/>
            <a:ext cx="2288687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09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IQ-light</a:t>
            </a:r>
            <a:r>
              <a:rPr lang="zh-TW" altLang="en-US" dirty="0" smtClean="0"/>
              <a:t>材料選擇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選擇材料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每人燈片共</a:t>
            </a:r>
            <a:r>
              <a:rPr lang="en-US" altLang="zh-TW" dirty="0" smtClean="0"/>
              <a:t>30</a:t>
            </a:r>
            <a:r>
              <a:rPr lang="zh-TW" altLang="en-US" dirty="0" smtClean="0"/>
              <a:t>片</a:t>
            </a:r>
            <a:endParaRPr lang="en-US" altLang="zh-TW" dirty="0" smtClean="0"/>
          </a:p>
          <a:p>
            <a:r>
              <a:rPr lang="zh-TW" altLang="en-US" dirty="0" smtClean="0"/>
              <a:t>基本上顏色可自由選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擇。</a:t>
            </a:r>
            <a:endParaRPr lang="en-US" altLang="zh-TW" dirty="0"/>
          </a:p>
          <a:p>
            <a:r>
              <a:rPr lang="zh-TW" altLang="en-US" dirty="0" smtClean="0"/>
              <a:t>今天因為課程關係，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請大家選擇</a:t>
            </a:r>
            <a:r>
              <a:rPr lang="en-US" altLang="zh-TW" dirty="0" smtClean="0"/>
              <a:t>2</a:t>
            </a:r>
            <a:r>
              <a:rPr lang="zh-TW" altLang="en-US" dirty="0" smtClean="0"/>
              <a:t>個顏色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各</a:t>
            </a:r>
            <a:r>
              <a:rPr lang="en-US" altLang="zh-TW" dirty="0" smtClean="0"/>
              <a:t>15</a:t>
            </a:r>
            <a:r>
              <a:rPr lang="zh-TW" altLang="en-US" dirty="0" smtClean="0"/>
              <a:t>片來組裝。</a:t>
            </a:r>
            <a:endParaRPr lang="en-US" altLang="zh-TW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其中一片需要有圓洞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618848"/>
            <a:ext cx="3678208" cy="4354369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572948" y="1465902"/>
            <a:ext cx="743468" cy="88297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99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IQ-light</a:t>
            </a:r>
            <a:r>
              <a:rPr lang="zh-TW" altLang="en-US" dirty="0" smtClean="0"/>
              <a:t>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今天所組裝為</a:t>
            </a:r>
            <a:r>
              <a:rPr lang="zh-TW" altLang="en-US" b="1" dirty="0" smtClean="0">
                <a:solidFill>
                  <a:srgbClr val="FF0000"/>
                </a:solidFill>
              </a:rPr>
              <a:t>圓球形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圓球一共分成</a:t>
            </a:r>
            <a:r>
              <a:rPr lang="en-US" altLang="zh-TW" dirty="0" smtClean="0"/>
              <a:t>6</a:t>
            </a:r>
            <a:r>
              <a:rPr lang="zh-TW" altLang="en-US" dirty="0" smtClean="0"/>
              <a:t>層，每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層</a:t>
            </a:r>
            <a:r>
              <a:rPr lang="en-US" altLang="zh-TW" dirty="0" smtClean="0"/>
              <a:t>5</a:t>
            </a:r>
            <a:r>
              <a:rPr lang="zh-TW" altLang="en-US" dirty="0" smtClean="0"/>
              <a:t>片。</a:t>
            </a:r>
            <a:endParaRPr lang="en-US" altLang="zh-TW" dirty="0" smtClean="0"/>
          </a:p>
          <a:p>
            <a:r>
              <a:rPr lang="zh-TW" altLang="en-US" dirty="0" smtClean="0"/>
              <a:t>組裝流程，可以跟著下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列組裝步驟，也可參考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err="1" smtClean="0"/>
              <a:t>youtbe</a:t>
            </a:r>
            <a:r>
              <a:rPr lang="zh-TW" altLang="en-US" dirty="0" smtClean="0"/>
              <a:t>影片，一步一步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組裝。</a:t>
            </a:r>
            <a:endParaRPr lang="en-US" altLang="zh-TW" dirty="0"/>
          </a:p>
          <a:p>
            <a:r>
              <a:rPr lang="en-US" altLang="zh-TW" dirty="0">
                <a:hlinkClick r:id="rId2"/>
              </a:rPr>
              <a:t>https://</a:t>
            </a:r>
            <a:r>
              <a:rPr lang="en-US" altLang="zh-TW" dirty="0" err="1">
                <a:hlinkClick r:id="rId2"/>
              </a:rPr>
              <a:t>www.youtube.com</a:t>
            </a:r>
            <a:r>
              <a:rPr lang="en-US" altLang="zh-TW" dirty="0">
                <a:hlinkClick r:id="rId2"/>
              </a:rPr>
              <a:t>/</a:t>
            </a:r>
            <a:r>
              <a:rPr lang="en-US" altLang="zh-TW" dirty="0" err="1">
                <a:hlinkClick r:id="rId2"/>
              </a:rPr>
              <a:t>watch?v</a:t>
            </a:r>
            <a:r>
              <a:rPr lang="en-US" altLang="zh-TW" dirty="0">
                <a:hlinkClick r:id="rId2"/>
              </a:rPr>
              <a:t>=</a:t>
            </a:r>
            <a:r>
              <a:rPr lang="en-US" altLang="zh-TW" dirty="0" err="1">
                <a:hlinkClick r:id="rId2"/>
              </a:rPr>
              <a:t>Eu-heqvuD7I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417638"/>
            <a:ext cx="3334504" cy="39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9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/>
              <a:t>組裝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IQ</a:t>
            </a:r>
            <a:r>
              <a:rPr lang="zh-TW" altLang="en-US" dirty="0" smtClean="0"/>
              <a:t>燈片為平形四邊形，四角各有一個勾。</a:t>
            </a:r>
            <a:endParaRPr lang="en-US" altLang="zh-TW" dirty="0" smtClean="0"/>
          </a:p>
          <a:p>
            <a:r>
              <a:rPr lang="zh-TW" altLang="en-US" dirty="0" smtClean="0"/>
              <a:t>球型</a:t>
            </a:r>
            <a:r>
              <a:rPr lang="en-US" altLang="zh-TW" dirty="0" smtClean="0"/>
              <a:t>IQ</a:t>
            </a:r>
            <a:r>
              <a:rPr lang="zh-TW" altLang="en-US" dirty="0" smtClean="0"/>
              <a:t>燈組裝，大勾永遠對大勾，小勾永遠對小勾。</a:t>
            </a:r>
            <a:endParaRPr lang="en-US" altLang="zh-TW" dirty="0" smtClean="0"/>
          </a:p>
          <a:p>
            <a:r>
              <a:rPr lang="en-US" altLang="zh-TW" dirty="0" smtClean="0"/>
              <a:t>IQ</a:t>
            </a:r>
            <a:r>
              <a:rPr lang="zh-TW" altLang="en-US" dirty="0" smtClean="0"/>
              <a:t>燈片組裝，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新的燈片組裝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永遠在前一個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燈片</a:t>
            </a:r>
            <a:r>
              <a:rPr lang="zh-TW" altLang="en-US" b="1" dirty="0" smtClean="0">
                <a:solidFill>
                  <a:srgbClr val="FF0000"/>
                </a:solidFill>
              </a:rPr>
              <a:t>下方</a:t>
            </a:r>
            <a:r>
              <a:rPr lang="zh-TW" altLang="en-US" dirty="0" smtClean="0"/>
              <a:t>。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3011524"/>
            <a:ext cx="2736304" cy="30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5312256" y="3011524"/>
            <a:ext cx="936104" cy="10081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3491880" y="5099755"/>
            <a:ext cx="936104" cy="10081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315664" y="4659716"/>
            <a:ext cx="936104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503672" y="3576344"/>
            <a:ext cx="936104" cy="10081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圖說文字 8"/>
          <p:cNvSpPr/>
          <p:nvPr/>
        </p:nvSpPr>
        <p:spPr>
          <a:xfrm>
            <a:off x="6698532" y="4803733"/>
            <a:ext cx="1980848" cy="864095"/>
          </a:xfrm>
          <a:prstGeom prst="wedgeRectCallout">
            <a:avLst>
              <a:gd name="adj1" fmla="val -73658"/>
              <a:gd name="adj2" fmla="val 1359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</a:rPr>
              <a:t>平勾或大勾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6588136" y="3155541"/>
            <a:ext cx="2201640" cy="864095"/>
          </a:xfrm>
          <a:prstGeom prst="wedgeRectCallout">
            <a:avLst>
              <a:gd name="adj1" fmla="val -64724"/>
              <a:gd name="adj2" fmla="val -40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 smtClean="0">
                <a:solidFill>
                  <a:schemeClr val="tx1"/>
                </a:solidFill>
              </a:rPr>
              <a:t>斜勾或小勾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6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第一層</a:t>
            </a:r>
            <a:endParaRPr lang="en-US" altLang="zh-TW" dirty="0" smtClean="0"/>
          </a:p>
          <a:p>
            <a:r>
              <a:rPr lang="zh-TW" altLang="en-US" dirty="0" smtClean="0"/>
              <a:t>小勾均對內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將</a:t>
            </a:r>
            <a:r>
              <a:rPr lang="en-US" altLang="zh-TW" dirty="0" smtClean="0"/>
              <a:t>5</a:t>
            </a:r>
            <a:r>
              <a:rPr lang="zh-TW" altLang="en-US" dirty="0" smtClean="0"/>
              <a:t>片依序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依規則組裝。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72" y="1600200"/>
            <a:ext cx="5040560" cy="489654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5004048" y="2927077"/>
            <a:ext cx="1872208" cy="18722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5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第一層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組裝圖如右。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414909"/>
            <a:ext cx="4896544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2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第二層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從第一層</a:t>
            </a:r>
            <a:r>
              <a:rPr lang="zh-TW" altLang="en-US" dirty="0" smtClean="0">
                <a:solidFill>
                  <a:srgbClr val="FF0000"/>
                </a:solidFill>
              </a:rPr>
              <a:t>最低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點</a:t>
            </a:r>
            <a:r>
              <a:rPr lang="zh-TW" altLang="en-US" dirty="0" smtClean="0"/>
              <a:t>開始組裝</a:t>
            </a:r>
            <a:endParaRPr lang="en-US" altLang="zh-TW" dirty="0" smtClean="0"/>
          </a:p>
          <a:p>
            <a:r>
              <a:rPr lang="zh-TW" altLang="en-US" dirty="0" smtClean="0"/>
              <a:t>圓圈處均為</a:t>
            </a:r>
            <a:r>
              <a:rPr lang="zh-TW" altLang="en-US" dirty="0" smtClean="0">
                <a:solidFill>
                  <a:srgbClr val="FF0000"/>
                </a:solidFill>
              </a:rPr>
              <a:t>大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勾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每個燈片會接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en-US" dirty="0" smtClean="0"/>
              <a:t>個接點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414909"/>
            <a:ext cx="4896544" cy="4896544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3851136" y="3284984"/>
            <a:ext cx="792088" cy="722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5436096" y="1600200"/>
            <a:ext cx="792088" cy="722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5148064" y="4941168"/>
            <a:ext cx="792088" cy="722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7020272" y="2850804"/>
            <a:ext cx="792088" cy="722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7200292" y="4823620"/>
            <a:ext cx="792088" cy="7222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33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第二層組裝如下 ，依</a:t>
            </a:r>
            <a:r>
              <a:rPr lang="en-US" altLang="zh-TW" dirty="0" smtClean="0"/>
              <a:t>5</a:t>
            </a:r>
            <a:r>
              <a:rPr lang="zh-TW" altLang="en-US" dirty="0" smtClean="0"/>
              <a:t>個點分別組裝。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32" y="2420888"/>
            <a:ext cx="4307921" cy="352839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659" y="2387352"/>
            <a:ext cx="4060629" cy="38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0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學校介紹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本校為全台最南的高中學校</a:t>
            </a:r>
            <a:endParaRPr lang="en-US" altLang="zh-TW" dirty="0" smtClean="0"/>
          </a:p>
          <a:p>
            <a:r>
              <a:rPr lang="zh-TW" altLang="zh-TW" dirty="0" smtClean="0"/>
              <a:t>自造者教育設計特色</a:t>
            </a:r>
            <a:r>
              <a:rPr lang="zh-TW" altLang="zh-TW" dirty="0"/>
              <a:t>課程的引導，透過做中學，讓學生</a:t>
            </a:r>
            <a:r>
              <a:rPr lang="zh-TW" altLang="zh-TW" b="1" dirty="0"/>
              <a:t>創意發想，動手產出作品。開發潛能、啟發思考、發現問題、解決問題</a:t>
            </a:r>
            <a:r>
              <a:rPr lang="zh-TW" altLang="zh-TW" dirty="0"/>
              <a:t>，</a:t>
            </a:r>
            <a:r>
              <a:rPr lang="zh-TW" altLang="en-US" dirty="0"/>
              <a:t>利用此</a:t>
            </a:r>
            <a:r>
              <a:rPr lang="zh-TW" altLang="zh-TW" dirty="0"/>
              <a:t>學習方式，</a:t>
            </a:r>
            <a:r>
              <a:rPr lang="zh-TW" altLang="en-US" dirty="0"/>
              <a:t>讓學生更容易</a:t>
            </a:r>
            <a:r>
              <a:rPr lang="zh-TW" altLang="zh-TW" dirty="0"/>
              <a:t>適應各行各業的環境。</a:t>
            </a:r>
            <a:endParaRPr lang="en-US" altLang="zh-TW" dirty="0"/>
          </a:p>
          <a:p>
            <a:r>
              <a:rPr lang="zh-TW" altLang="en-US" dirty="0"/>
              <a:t>開發低成本教具，讓大家都能得到學習的樂趣。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020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6356" y="1515590"/>
            <a:ext cx="4582068" cy="43870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第三層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從第二層</a:t>
            </a:r>
            <a:r>
              <a:rPr lang="zh-TW" altLang="en-US" dirty="0" smtClean="0">
                <a:solidFill>
                  <a:srgbClr val="FF0000"/>
                </a:solidFill>
              </a:rPr>
              <a:t>最低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點</a:t>
            </a:r>
            <a:r>
              <a:rPr lang="zh-TW" altLang="en-US" dirty="0" smtClean="0"/>
              <a:t>開始組裝</a:t>
            </a:r>
            <a:endParaRPr lang="en-US" altLang="zh-TW" dirty="0" smtClean="0"/>
          </a:p>
          <a:p>
            <a:r>
              <a:rPr lang="zh-TW" altLang="en-US" dirty="0" smtClean="0"/>
              <a:t>圓圈處均為</a:t>
            </a:r>
            <a:r>
              <a:rPr lang="zh-TW" altLang="en-US" dirty="0" smtClean="0">
                <a:solidFill>
                  <a:srgbClr val="FF0000"/>
                </a:solidFill>
              </a:rPr>
              <a:t>小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勾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/>
              <a:t>每個燈片會接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r>
              <a:rPr lang="zh-TW" altLang="en-US" dirty="0" smtClean="0"/>
              <a:t>個</a:t>
            </a:r>
            <a:r>
              <a:rPr lang="zh-TW" altLang="en-US" dirty="0"/>
              <a:t>接點</a:t>
            </a:r>
          </a:p>
          <a:p>
            <a:endParaRPr lang="zh-TW" altLang="en-US" dirty="0"/>
          </a:p>
        </p:txBody>
      </p:sp>
      <p:sp>
        <p:nvSpPr>
          <p:cNvPr id="6" name="橢圓 5"/>
          <p:cNvSpPr/>
          <p:nvPr/>
        </p:nvSpPr>
        <p:spPr>
          <a:xfrm>
            <a:off x="7020272" y="2495028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148064" y="1772816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148064" y="5148085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923928" y="3502075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7020272" y="4423561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6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7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第三層組裝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圖如右</a:t>
            </a:r>
            <a:endParaRPr lang="en-US" altLang="zh-TW" dirty="0" smtClean="0"/>
          </a:p>
          <a:p>
            <a:r>
              <a:rPr lang="zh-TW" altLang="en-US" dirty="0" smtClean="0"/>
              <a:t>每片只有接</a:t>
            </a:r>
            <a:r>
              <a:rPr lang="en-US" altLang="zh-TW" dirty="0" smtClean="0">
                <a:solidFill>
                  <a:srgbClr val="FF0000"/>
                </a:solidFill>
              </a:rPr>
              <a:t>2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個接點。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600200"/>
            <a:ext cx="5491658" cy="472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3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第四層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從</a:t>
            </a:r>
            <a:r>
              <a:rPr lang="zh-TW" altLang="en-US" dirty="0" smtClean="0"/>
              <a:t>第三層</a:t>
            </a:r>
            <a:r>
              <a:rPr lang="zh-TW" altLang="en-US" dirty="0">
                <a:solidFill>
                  <a:srgbClr val="FF0000"/>
                </a:solidFill>
              </a:rPr>
              <a:t>最低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點</a:t>
            </a:r>
            <a:r>
              <a:rPr lang="zh-TW" altLang="en-US" dirty="0"/>
              <a:t>開始組裝</a:t>
            </a:r>
            <a:endParaRPr lang="en-US" altLang="zh-TW" dirty="0"/>
          </a:p>
          <a:p>
            <a:r>
              <a:rPr lang="zh-TW" altLang="en-US" dirty="0"/>
              <a:t>圓圈處均</a:t>
            </a:r>
            <a:r>
              <a:rPr lang="zh-TW" altLang="en-US" dirty="0" smtClean="0"/>
              <a:t>為</a:t>
            </a:r>
            <a:r>
              <a:rPr lang="zh-TW" altLang="en-US" dirty="0" smtClean="0">
                <a:solidFill>
                  <a:srgbClr val="FF0000"/>
                </a:solidFill>
              </a:rPr>
              <a:t>小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勾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每個燈片會接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r>
              <a:rPr lang="zh-TW" altLang="en-US" dirty="0" smtClean="0"/>
              <a:t>個</a:t>
            </a:r>
            <a:r>
              <a:rPr lang="zh-TW" altLang="en-US" dirty="0"/>
              <a:t>接點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600200"/>
            <a:ext cx="5491658" cy="4722826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416316" y="3443171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931446" y="2133922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355976" y="4925036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4175956" y="3082065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6521388" y="5125253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67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第四層組裝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圖如右</a:t>
            </a:r>
            <a:endParaRPr lang="en-US" altLang="zh-TW" dirty="0" smtClean="0"/>
          </a:p>
          <a:p>
            <a:r>
              <a:rPr lang="zh-TW" altLang="en-US" dirty="0" smtClean="0"/>
              <a:t>每片有接</a:t>
            </a:r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個接點。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7864" y="1535653"/>
            <a:ext cx="5040560" cy="459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第五層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從</a:t>
            </a:r>
            <a:r>
              <a:rPr lang="zh-TW" altLang="en-US" dirty="0" smtClean="0"/>
              <a:t>第四層</a:t>
            </a:r>
            <a:r>
              <a:rPr lang="zh-TW" altLang="en-US" dirty="0">
                <a:solidFill>
                  <a:srgbClr val="FF0000"/>
                </a:solidFill>
              </a:rPr>
              <a:t>最低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點</a:t>
            </a:r>
            <a:r>
              <a:rPr lang="zh-TW" altLang="en-US" dirty="0"/>
              <a:t>開始組裝</a:t>
            </a:r>
            <a:endParaRPr lang="en-US" altLang="zh-TW" dirty="0"/>
          </a:p>
          <a:p>
            <a:r>
              <a:rPr lang="zh-TW" altLang="en-US" dirty="0"/>
              <a:t>圓圈處均</a:t>
            </a:r>
            <a:r>
              <a:rPr lang="zh-TW" altLang="en-US" dirty="0" smtClean="0"/>
              <a:t>為</a:t>
            </a:r>
            <a:r>
              <a:rPr lang="zh-TW" altLang="en-US" dirty="0" smtClean="0">
                <a:solidFill>
                  <a:srgbClr val="FF0000"/>
                </a:solidFill>
              </a:rPr>
              <a:t>大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勾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每個燈片會接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r>
              <a:rPr lang="zh-TW" altLang="en-US" dirty="0" smtClean="0"/>
              <a:t>個</a:t>
            </a:r>
            <a:r>
              <a:rPr lang="zh-TW" altLang="en-US" dirty="0"/>
              <a:t>接點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535653"/>
            <a:ext cx="5040560" cy="459051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164288" y="2394133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148064" y="1606312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355976" y="4585034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547120" y="2720959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7453456" y="4437112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36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第五層組裝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圖如右</a:t>
            </a:r>
            <a:endParaRPr lang="en-US" altLang="zh-TW" dirty="0" smtClean="0"/>
          </a:p>
          <a:p>
            <a:r>
              <a:rPr lang="zh-TW" altLang="en-US" dirty="0" smtClean="0"/>
              <a:t>每片有接</a:t>
            </a:r>
            <a:r>
              <a:rPr lang="en-US" altLang="zh-TW" dirty="0" smtClean="0">
                <a:solidFill>
                  <a:srgbClr val="FF0000"/>
                </a:solidFill>
              </a:rPr>
              <a:t>3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個接點。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430" y="1341234"/>
            <a:ext cx="5380154" cy="504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9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第六層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從</a:t>
            </a:r>
            <a:r>
              <a:rPr lang="zh-TW" altLang="en-US" dirty="0" smtClean="0"/>
              <a:t>第五層</a:t>
            </a:r>
            <a:r>
              <a:rPr lang="zh-TW" altLang="en-US" dirty="0">
                <a:solidFill>
                  <a:srgbClr val="FF0000"/>
                </a:solidFill>
              </a:rPr>
              <a:t>最低</a:t>
            </a:r>
            <a:r>
              <a:rPr lang="en-US" altLang="zh-TW" dirty="0">
                <a:solidFill>
                  <a:srgbClr val="FF0000"/>
                </a:solidFill>
              </a:rPr>
              <a:t/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>
                <a:solidFill>
                  <a:srgbClr val="FF0000"/>
                </a:solidFill>
              </a:rPr>
              <a:t>點</a:t>
            </a:r>
            <a:r>
              <a:rPr lang="zh-TW" altLang="en-US" dirty="0"/>
              <a:t>開始組裝</a:t>
            </a:r>
            <a:endParaRPr lang="en-US" altLang="zh-TW" dirty="0"/>
          </a:p>
          <a:p>
            <a:r>
              <a:rPr lang="zh-TW" altLang="en-US" dirty="0"/>
              <a:t>圓圈處均</a:t>
            </a:r>
            <a:r>
              <a:rPr lang="zh-TW" altLang="en-US" dirty="0" smtClean="0"/>
              <a:t>為</a:t>
            </a:r>
            <a:r>
              <a:rPr lang="zh-TW" altLang="en-US" dirty="0" smtClean="0">
                <a:solidFill>
                  <a:srgbClr val="FF0000"/>
                </a:solidFill>
              </a:rPr>
              <a:t>小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勾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每個燈片會接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到</a:t>
            </a:r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r>
              <a:rPr lang="zh-TW" altLang="en-US" dirty="0" smtClean="0"/>
              <a:t>個</a:t>
            </a:r>
            <a:r>
              <a:rPr lang="zh-TW" altLang="en-US" dirty="0"/>
              <a:t>接點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6430" y="1341234"/>
            <a:ext cx="5380154" cy="504389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6516216" y="1778046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607416" y="1768134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5440403" y="5172328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3419872" y="3502075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528344" y="3549172"/>
            <a:ext cx="792088" cy="7222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4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IQ-light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第六層組裝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圖如右</a:t>
            </a:r>
            <a:endParaRPr lang="en-US" altLang="zh-TW" dirty="0" smtClean="0"/>
          </a:p>
          <a:p>
            <a:r>
              <a:rPr lang="zh-TW" altLang="en-US" dirty="0" smtClean="0"/>
              <a:t>每片有接</a:t>
            </a:r>
            <a:r>
              <a:rPr lang="en-US" altLang="zh-TW" dirty="0" smtClean="0">
                <a:solidFill>
                  <a:srgbClr val="FF0000"/>
                </a:solidFill>
              </a:rPr>
              <a:t>4</a:t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個接點。</a:t>
            </a:r>
            <a:endParaRPr lang="zh-TW" altLang="en-US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600200"/>
            <a:ext cx="4887729" cy="475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桌燈電路教學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65480" y="1628800"/>
            <a:ext cx="7137192" cy="4055957"/>
          </a:xfrm>
        </p:spPr>
        <p:txBody>
          <a:bodyPr/>
          <a:lstStyle/>
          <a:p>
            <a:r>
              <a:rPr lang="zh-TW" altLang="en-US" dirty="0" smtClean="0"/>
              <a:t>使用工具</a:t>
            </a:r>
            <a:endParaRPr lang="en-US" altLang="zh-TW" dirty="0" smtClean="0"/>
          </a:p>
          <a:p>
            <a:r>
              <a:rPr lang="zh-TW" altLang="en-US" dirty="0" smtClean="0"/>
              <a:t>斜口鉗</a:t>
            </a:r>
            <a:r>
              <a:rPr lang="en-US" altLang="zh-TW" dirty="0" smtClean="0"/>
              <a:t>(</a:t>
            </a:r>
            <a:r>
              <a:rPr lang="zh-TW" altLang="en-US" dirty="0" smtClean="0"/>
              <a:t>剝線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尖嘴鉗</a:t>
            </a:r>
            <a:endParaRPr lang="en-US" altLang="zh-TW" dirty="0" smtClean="0"/>
          </a:p>
          <a:p>
            <a:r>
              <a:rPr lang="zh-TW" altLang="en-US" dirty="0" smtClean="0"/>
              <a:t>焊槍</a:t>
            </a:r>
            <a:endParaRPr lang="en-US" altLang="zh-TW" dirty="0" smtClean="0"/>
          </a:p>
          <a:p>
            <a:r>
              <a:rPr lang="zh-TW" altLang="en-US" dirty="0" smtClean="0"/>
              <a:t>熱熔膠槍</a:t>
            </a:r>
            <a:endParaRPr lang="en-US" altLang="zh-TW" dirty="0" smtClean="0"/>
          </a:p>
          <a:p>
            <a:r>
              <a:rPr lang="zh-TW" altLang="en-US" dirty="0" smtClean="0"/>
              <a:t>鐵鎚</a:t>
            </a:r>
            <a:endParaRPr lang="en-US" altLang="zh-TW" dirty="0" smtClean="0"/>
          </a:p>
        </p:txBody>
      </p:sp>
      <p:pic>
        <p:nvPicPr>
          <p:cNvPr id="5" name="圖片 4" descr="無償のイラストレーション: 思想家, 思う, &lt;strong&gt;思考&lt;/strong&gt;, 知恵, 応答, 悟り, 人間, 像 - Pixabayの無料画像 - 102759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1960" y="2789987"/>
            <a:ext cx="4176464" cy="289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6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材料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15*15</a:t>
            </a:r>
            <a:r>
              <a:rPr lang="zh-TW" altLang="en-US" dirty="0" smtClean="0"/>
              <a:t>木板底座</a:t>
            </a:r>
            <a:endParaRPr lang="en-US" altLang="zh-TW" dirty="0" smtClean="0"/>
          </a:p>
          <a:p>
            <a:r>
              <a:rPr lang="zh-TW" altLang="en-US" dirty="0" smtClean="0"/>
              <a:t>四爪釘</a:t>
            </a:r>
            <a:r>
              <a:rPr lang="en-US" altLang="zh-TW" dirty="0" smtClean="0"/>
              <a:t>1</a:t>
            </a:r>
            <a:r>
              <a:rPr lang="zh-TW" altLang="en-US" dirty="0" smtClean="0"/>
              <a:t>個</a:t>
            </a:r>
            <a:endParaRPr lang="en-US" altLang="zh-TW" dirty="0" smtClean="0"/>
          </a:p>
          <a:p>
            <a:r>
              <a:rPr lang="zh-TW" altLang="en-US" dirty="0" smtClean="0"/>
              <a:t>燈條</a:t>
            </a:r>
            <a:r>
              <a:rPr lang="en-US" altLang="zh-TW" dirty="0" smtClean="0"/>
              <a:t>(10</a:t>
            </a:r>
            <a:r>
              <a:rPr lang="zh-TW" altLang="en-US" dirty="0" smtClean="0"/>
              <a:t>顆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燈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USB</a:t>
            </a:r>
            <a:r>
              <a:rPr lang="zh-TW" altLang="en-US" dirty="0" smtClean="0"/>
              <a:t>開關電線</a:t>
            </a:r>
            <a:r>
              <a:rPr lang="en-US" altLang="zh-TW" dirty="0" smtClean="0"/>
              <a:t>1</a:t>
            </a:r>
            <a:r>
              <a:rPr lang="zh-TW" altLang="en-US" dirty="0" smtClean="0"/>
              <a:t>條</a:t>
            </a:r>
            <a:endParaRPr lang="en-US" altLang="zh-TW" dirty="0" smtClean="0"/>
          </a:p>
          <a:p>
            <a:r>
              <a:rPr lang="en-US" altLang="zh-TW" dirty="0" err="1" smtClean="0"/>
              <a:t>25CM</a:t>
            </a:r>
            <a:r>
              <a:rPr lang="zh-TW" altLang="en-US" dirty="0" smtClean="0"/>
              <a:t>蛇管</a:t>
            </a:r>
            <a:r>
              <a:rPr lang="en-US" altLang="zh-TW" dirty="0" smtClean="0"/>
              <a:t>(</a:t>
            </a:r>
            <a:r>
              <a:rPr lang="zh-TW" altLang="en-US" dirty="0" smtClean="0"/>
              <a:t>含螺帽</a:t>
            </a:r>
            <a:r>
              <a:rPr lang="en-US" altLang="zh-TW" dirty="0" smtClean="0"/>
              <a:t>1</a:t>
            </a:r>
            <a:r>
              <a:rPr lang="zh-TW" altLang="en-US" dirty="0" smtClean="0"/>
              <a:t>顆</a:t>
            </a:r>
            <a:r>
              <a:rPr lang="en-US" altLang="zh-TW" dirty="0" smtClean="0"/>
              <a:t>)</a:t>
            </a:r>
          </a:p>
          <a:p>
            <a:r>
              <a:rPr lang="zh-TW" altLang="en-US" dirty="0" smtClean="0"/>
              <a:t>電線</a:t>
            </a:r>
            <a:r>
              <a:rPr lang="en-US" altLang="zh-TW" dirty="0" smtClean="0"/>
              <a:t>(</a:t>
            </a:r>
            <a:r>
              <a:rPr lang="zh-TW" altLang="en-US" dirty="0" smtClean="0"/>
              <a:t>約</a:t>
            </a:r>
            <a:r>
              <a:rPr lang="en-US" altLang="zh-TW" dirty="0" err="1" smtClean="0"/>
              <a:t>30CM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r>
              <a:rPr lang="zh-TW" altLang="en-US" dirty="0" smtClean="0"/>
              <a:t>絕緣膠帶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6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今日課程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IQ light 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簡介。</a:t>
            </a:r>
            <a:endParaRPr lang="en-US" altLang="zh-TW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USB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電源線介紹。</a:t>
            </a:r>
            <a:endParaRPr lang="en-US" altLang="zh-TW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發光二極體介紹。</a:t>
            </a:r>
            <a:endParaRPr lang="en-US" altLang="zh-TW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altLang="zh-TW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IQ</a:t>
            </a:r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燈組裝。</a:t>
            </a:r>
            <a:endParaRPr lang="en-US" altLang="zh-TW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zh-TW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電路組裝。</a:t>
            </a:r>
            <a:endParaRPr lang="zh-TW" alt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燈座組裝</a:t>
            </a:r>
            <a:r>
              <a:rPr lang="en-US" altLang="zh-TW" dirty="0" smtClean="0"/>
              <a:t>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r>
              <a:rPr lang="zh-TW" altLang="en-US" dirty="0" smtClean="0"/>
              <a:t>將電線穿過底座的孔</a:t>
            </a:r>
            <a:r>
              <a:rPr lang="en-US" altLang="zh-TW" dirty="0" smtClean="0"/>
              <a:t>(</a:t>
            </a:r>
            <a:r>
              <a:rPr lang="zh-TW" altLang="en-US" dirty="0" smtClean="0"/>
              <a:t>需用尖嘴鉗協助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10" name="圓角矩形 9"/>
          <p:cNvSpPr/>
          <p:nvPr/>
        </p:nvSpPr>
        <p:spPr>
          <a:xfrm>
            <a:off x="9180512" y="2924945"/>
            <a:ext cx="576064" cy="6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正</a:t>
            </a:r>
            <a:endParaRPr lang="zh-TW" altLang="en-US" dirty="0"/>
          </a:p>
        </p:txBody>
      </p:sp>
      <p:sp>
        <p:nvSpPr>
          <p:cNvPr id="13" name="圓角矩形 12"/>
          <p:cNvSpPr/>
          <p:nvPr/>
        </p:nvSpPr>
        <p:spPr>
          <a:xfrm>
            <a:off x="9180512" y="4114363"/>
            <a:ext cx="576064" cy="6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501316" y="1230184"/>
            <a:ext cx="2592288" cy="468052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976" y="3705860"/>
            <a:ext cx="4041730" cy="262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8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燈座組裝</a:t>
            </a:r>
            <a:r>
              <a:rPr lang="en-US" altLang="zh-TW" dirty="0" smtClean="0"/>
              <a:t>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r>
              <a:rPr lang="zh-TW" altLang="en-US" dirty="0" smtClean="0"/>
              <a:t>將四爪釘穿過電線後，釘在木板上。</a:t>
            </a:r>
            <a:endParaRPr lang="en-US" altLang="zh-TW" dirty="0" smtClean="0"/>
          </a:p>
          <a:p>
            <a:r>
              <a:rPr lang="zh-TW" altLang="en-US" dirty="0" smtClean="0"/>
              <a:t>若四爪釘無法釘緊，將其用白膠固定。</a:t>
            </a:r>
            <a:endParaRPr lang="en-US" altLang="zh-TW" dirty="0" smtClean="0"/>
          </a:p>
        </p:txBody>
      </p:sp>
      <p:sp>
        <p:nvSpPr>
          <p:cNvPr id="10" name="圓角矩形 9"/>
          <p:cNvSpPr/>
          <p:nvPr/>
        </p:nvSpPr>
        <p:spPr>
          <a:xfrm>
            <a:off x="9180512" y="2924945"/>
            <a:ext cx="576064" cy="6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正</a:t>
            </a:r>
            <a:endParaRPr lang="zh-TW" altLang="en-US" dirty="0"/>
          </a:p>
        </p:txBody>
      </p:sp>
      <p:sp>
        <p:nvSpPr>
          <p:cNvPr id="13" name="圓角矩形 12"/>
          <p:cNvSpPr/>
          <p:nvPr/>
        </p:nvSpPr>
        <p:spPr>
          <a:xfrm>
            <a:off x="9180512" y="4114363"/>
            <a:ext cx="576064" cy="6454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負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4"/>
          <a:stretch/>
        </p:blipFill>
        <p:spPr>
          <a:xfrm>
            <a:off x="1997714" y="2924945"/>
            <a:ext cx="5148572" cy="32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8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7071"/>
          </a:xfrm>
        </p:spPr>
        <p:txBody>
          <a:bodyPr/>
          <a:lstStyle/>
          <a:p>
            <a:r>
              <a:rPr lang="zh-TW" altLang="en-US" dirty="0" smtClean="0"/>
              <a:t>將電線穿過蛇管。電線兩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端都要露出來。</a:t>
            </a:r>
            <a:endParaRPr lang="en-US" altLang="zh-TW" dirty="0" smtClean="0"/>
          </a:p>
          <a:p>
            <a:r>
              <a:rPr lang="zh-TW" altLang="en-US" dirty="0" smtClean="0"/>
              <a:t>請小心不要將電線</a:t>
            </a:r>
            <a:r>
              <a:rPr lang="zh-TW" altLang="en-US" dirty="0" smtClean="0">
                <a:solidFill>
                  <a:srgbClr val="FF0000"/>
                </a:solidFill>
              </a:rPr>
              <a:t>拉過頭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/>
              <a:t>一旦拉過頭，就比較難處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理了。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772816"/>
            <a:ext cx="2818323" cy="3759460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7092280" y="4293096"/>
            <a:ext cx="1008112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335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將開關電線及木板尾端電線</a:t>
            </a:r>
            <a:r>
              <a:rPr lang="zh-TW" altLang="en-US" dirty="0" smtClean="0">
                <a:solidFill>
                  <a:srgbClr val="FF0000"/>
                </a:solidFill>
              </a:rPr>
              <a:t>脫皮</a:t>
            </a:r>
            <a:r>
              <a:rPr lang="en-US" altLang="zh-TW" dirty="0" smtClean="0"/>
              <a:t>(</a:t>
            </a:r>
            <a:r>
              <a:rPr lang="zh-TW" altLang="en-US" dirty="0" smtClean="0"/>
              <a:t>剝線</a:t>
            </a:r>
            <a:r>
              <a:rPr lang="en-US" altLang="zh-TW" dirty="0" smtClean="0"/>
              <a:t>)</a:t>
            </a:r>
            <a:r>
              <a:rPr lang="zh-TW" altLang="en-US" dirty="0" smtClean="0">
                <a:solidFill>
                  <a:srgbClr val="FF0000"/>
                </a:solidFill>
              </a:rPr>
              <a:t>約</a:t>
            </a:r>
            <a:r>
              <a:rPr lang="en-US" altLang="zh-TW" dirty="0" err="1" smtClean="0">
                <a:solidFill>
                  <a:srgbClr val="FF0000"/>
                </a:solidFill>
              </a:rPr>
              <a:t>0.5CM</a:t>
            </a:r>
            <a:r>
              <a:rPr lang="zh-TW" altLang="en-US" dirty="0" smtClean="0"/>
              <a:t>。並將其</a:t>
            </a:r>
            <a:r>
              <a:rPr lang="zh-TW" altLang="en-US" dirty="0" smtClean="0">
                <a:solidFill>
                  <a:srgbClr val="FF0000"/>
                </a:solidFill>
              </a:rPr>
              <a:t>紅色線相接</a:t>
            </a:r>
            <a:r>
              <a:rPr lang="zh-TW" altLang="en-US" dirty="0" smtClean="0"/>
              <a:t>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020026" y="1776618"/>
            <a:ext cx="3103948" cy="525658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211960" y="4293096"/>
            <a:ext cx="1008112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5202070" y="4044870"/>
            <a:ext cx="1008112" cy="108012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52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321" y="1417638"/>
            <a:ext cx="3848589" cy="513376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5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剪約</a:t>
            </a:r>
            <a:r>
              <a:rPr lang="en-US" altLang="zh-TW" dirty="0" err="1" smtClean="0">
                <a:solidFill>
                  <a:srgbClr val="FF0000"/>
                </a:solidFill>
              </a:rPr>
              <a:t>2cm</a:t>
            </a:r>
            <a:r>
              <a:rPr lang="zh-TW" altLang="en-US" dirty="0" smtClean="0"/>
              <a:t>絕緣膠帶將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剛剛接好的紅色線包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覆約</a:t>
            </a:r>
            <a:r>
              <a:rPr lang="en-US" altLang="zh-TW" dirty="0" smtClean="0">
                <a:solidFill>
                  <a:srgbClr val="FF0000"/>
                </a:solidFill>
              </a:rPr>
              <a:t>2~3</a:t>
            </a:r>
            <a:r>
              <a:rPr lang="zh-TW" altLang="en-US" dirty="0" smtClean="0"/>
              <a:t>圈。</a:t>
            </a:r>
            <a:r>
              <a:rPr lang="zh-TW" altLang="en-US" dirty="0"/>
              <a:t>膠帶</a:t>
            </a:r>
            <a:r>
              <a:rPr lang="zh-TW" altLang="en-US" dirty="0" smtClean="0"/>
              <a:t>留下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一小段。</a:t>
            </a:r>
            <a:endParaRPr lang="en-US" altLang="zh-TW" dirty="0" smtClean="0"/>
          </a:p>
          <a:p>
            <a:r>
              <a:rPr lang="zh-TW" altLang="en-US" dirty="0" smtClean="0"/>
              <a:t>再將白</a:t>
            </a:r>
            <a:r>
              <a:rPr lang="en-US" altLang="zh-TW" dirty="0" smtClean="0"/>
              <a:t>-</a:t>
            </a:r>
            <a:r>
              <a:rPr lang="zh-TW" altLang="en-US" dirty="0" smtClean="0"/>
              <a:t>黑色線相接。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將剩下的膠帶將其完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全包覆。</a:t>
            </a:r>
            <a:endParaRPr lang="en-US" altLang="zh-TW" dirty="0"/>
          </a:p>
          <a:p>
            <a:r>
              <a:rPr lang="zh-TW" altLang="en-US" dirty="0" smtClean="0"/>
              <a:t>包覆體積越小越好。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5846372" y="3228127"/>
            <a:ext cx="1604755" cy="15841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13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2040" y="1790314"/>
            <a:ext cx="3901906" cy="44598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6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將包覆好的線慢慢往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洞口推，在蛇管另一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端慢慢拉，將黑色膠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帶完全藏在木板中。</a:t>
            </a:r>
            <a:endParaRPr lang="en-US" altLang="zh-TW" dirty="0"/>
          </a:p>
          <a:p>
            <a:r>
              <a:rPr lang="zh-TW" altLang="en-US" dirty="0" smtClean="0"/>
              <a:t>最後在洞口點些許熱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熔膠將其固定。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5846372" y="3228127"/>
            <a:ext cx="1604755" cy="15841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666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945" y="1299375"/>
            <a:ext cx="3843975" cy="51276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7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完成圖如右圖。</a:t>
            </a:r>
            <a:endParaRPr lang="en-US" altLang="zh-TW" dirty="0" smtClean="0"/>
          </a:p>
          <a:p>
            <a:r>
              <a:rPr lang="zh-TW" altLang="en-US" dirty="0" smtClean="0"/>
              <a:t>黑色膠帶完全藏在木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板中，可增加美觀。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5641831" y="3439289"/>
            <a:ext cx="1604755" cy="15841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65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882" y="1417638"/>
            <a:ext cx="3827571" cy="51057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8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</a:t>
            </a:r>
            <a:r>
              <a:rPr lang="zh-TW" altLang="en-US" dirty="0" smtClean="0">
                <a:solidFill>
                  <a:srgbClr val="FF0000"/>
                </a:solidFill>
              </a:rPr>
              <a:t>最後一片燈片</a:t>
            </a:r>
            <a:r>
              <a:rPr lang="zh-TW" altLang="en-US" dirty="0" smtClean="0"/>
              <a:t>先套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進蛇管並鎖上螺帽。</a:t>
            </a:r>
            <a:endParaRPr lang="en-US" altLang="zh-TW" dirty="0" smtClean="0"/>
          </a:p>
          <a:p>
            <a:r>
              <a:rPr lang="zh-TW" altLang="en-US" dirty="0" smtClean="0"/>
              <a:t>並將電線剝約</a:t>
            </a:r>
            <a:r>
              <a:rPr lang="en-US" altLang="zh-TW" dirty="0" err="1" smtClean="0"/>
              <a:t>0.2cm</a:t>
            </a:r>
            <a:r>
              <a:rPr lang="zh-TW" altLang="en-US" dirty="0" smtClean="0"/>
              <a:t>左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右長度。這裡電線不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千萬不可以剝太長哦。</a:t>
            </a:r>
            <a:endParaRPr lang="en-US" altLang="zh-TW" dirty="0" smtClean="0"/>
          </a:p>
          <a:p>
            <a:r>
              <a:rPr lang="zh-TW" altLang="en-US" dirty="0" smtClean="0">
                <a:solidFill>
                  <a:srgbClr val="FF0000"/>
                </a:solidFill>
              </a:rPr>
              <a:t>最後一片燈片配合燈球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的方向哦。，裝反的話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r>
              <a:rPr lang="zh-TW" altLang="en-US" dirty="0" smtClean="0">
                <a:solidFill>
                  <a:srgbClr val="FF0000"/>
                </a:solidFill>
              </a:rPr>
              <a:t>球會裝不上去</a:t>
            </a:r>
            <a:r>
              <a:rPr lang="zh-TW" altLang="en-US" dirty="0" smtClean="0"/>
              <a:t>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5641831" y="2935233"/>
            <a:ext cx="1604755" cy="158417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96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24"/>
          <a:stretch/>
        </p:blipFill>
        <p:spPr>
          <a:xfrm>
            <a:off x="1835696" y="3132813"/>
            <a:ext cx="5706634" cy="317035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銲接</a:t>
            </a:r>
            <a:r>
              <a:rPr lang="en-US" altLang="zh-TW" dirty="0" smtClean="0"/>
              <a:t>LED</a:t>
            </a:r>
            <a:r>
              <a:rPr lang="zh-TW" altLang="en-US" dirty="0" smtClean="0"/>
              <a:t>燈</a:t>
            </a:r>
            <a:r>
              <a:rPr lang="zh-TW" altLang="en-US" dirty="0" smtClean="0"/>
              <a:t>。</a:t>
            </a:r>
            <a:r>
              <a:rPr lang="en-US" altLang="zh-TW" dirty="0" smtClean="0"/>
              <a:t>(</a:t>
            </a:r>
            <a:r>
              <a:rPr lang="zh-TW" altLang="en-US" dirty="0" smtClean="0"/>
              <a:t>若外層有保護模，輕輕將保護模撕開到露出銅片位置。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r>
              <a:rPr lang="zh-TW" altLang="en-US" dirty="0" smtClean="0"/>
              <a:t>先在燈條銅點上點上銲錫。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3192192" y="4140828"/>
            <a:ext cx="1330695" cy="14513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70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51"/>
          <a:stretch/>
        </p:blipFill>
        <p:spPr>
          <a:xfrm>
            <a:off x="1619672" y="3138153"/>
            <a:ext cx="6120680" cy="3146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9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LED</a:t>
            </a:r>
            <a:r>
              <a:rPr lang="zh-TW" altLang="en-US" dirty="0" smtClean="0"/>
              <a:t>正負極判斷方式，看剪刀方向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dirty="0" smtClean="0"/>
              <a:t>刀柄方向為負極，刀鋒方向為正極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5244720" y="4243173"/>
            <a:ext cx="1030824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91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IQ-light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/>
              <a:t>IQ light</a:t>
            </a:r>
            <a:r>
              <a:rPr lang="zh-TW" altLang="en-US" dirty="0"/>
              <a:t>誕生於</a:t>
            </a:r>
            <a:r>
              <a:rPr lang="en-US" altLang="zh-TW" dirty="0"/>
              <a:t>1972</a:t>
            </a:r>
            <a:r>
              <a:rPr lang="zh-TW" altLang="en-US" dirty="0"/>
              <a:t>年，丹麥設計師</a:t>
            </a:r>
            <a:r>
              <a:rPr lang="en-US" altLang="zh-TW" dirty="0"/>
              <a:t>Holger </a:t>
            </a:r>
            <a:r>
              <a:rPr lang="en-US" altLang="zh-TW" dirty="0" err="1"/>
              <a:t>Strøm</a:t>
            </a:r>
            <a:r>
              <a:rPr lang="zh-TW" altLang="en-US" dirty="0"/>
              <a:t>，運用包裝設計的長才，構想出這款用單一的組件創造出的</a:t>
            </a:r>
            <a:r>
              <a:rPr lang="zh-TW" altLang="en-US" dirty="0" smtClean="0"/>
              <a:t>立體燈飾，</a:t>
            </a:r>
            <a:r>
              <a:rPr lang="zh-TW" altLang="en-US" dirty="0"/>
              <a:t>單純的米白色、</a:t>
            </a:r>
            <a:r>
              <a:rPr lang="en-US" altLang="zh-TW" dirty="0"/>
              <a:t>DIY</a:t>
            </a:r>
            <a:r>
              <a:rPr lang="zh-TW" altLang="en-US" dirty="0"/>
              <a:t>的趣味組裝方式，加上多變的造型</a:t>
            </a:r>
            <a:r>
              <a:rPr lang="zh-TW" altLang="en-US" dirty="0" smtClean="0"/>
              <a:t>，三十年</a:t>
            </a:r>
            <a:r>
              <a:rPr lang="zh-TW" altLang="en-US" dirty="0"/>
              <a:t>來讓</a:t>
            </a:r>
            <a:r>
              <a:rPr lang="en-US" altLang="zh-TW" dirty="0"/>
              <a:t>IQ light</a:t>
            </a:r>
            <a:r>
              <a:rPr lang="zh-TW" altLang="en-US" dirty="0"/>
              <a:t>除了有眾多收藏者之外，也被廣泛運用於商業空間，是一盞可以訓練腦力、靈活手指的北歐當代經典。</a:t>
            </a:r>
          </a:p>
        </p:txBody>
      </p:sp>
    </p:spTree>
    <p:extLst>
      <p:ext uri="{BB962C8B-B14F-4D97-AF65-F5344CB8AC3E}">
        <p14:creationId xmlns:p14="http://schemas.microsoft.com/office/powerpoint/2010/main" val="391027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51"/>
          <a:stretch/>
        </p:blipFill>
        <p:spPr>
          <a:xfrm>
            <a:off x="2267744" y="3356992"/>
            <a:ext cx="6120680" cy="31461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10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將正極接上紅線。負極接上白線。</a:t>
            </a:r>
            <a:endParaRPr lang="en-US" altLang="zh-TW" dirty="0" smtClean="0"/>
          </a:p>
          <a:p>
            <a:r>
              <a:rPr lang="zh-TW" altLang="en-US" dirty="0" smtClean="0"/>
              <a:t>接法：將電線放置在銲錫上方，用銲槍加熱使其熔化即可。</a:t>
            </a:r>
            <a:endParaRPr lang="en-US" altLang="zh-TW" dirty="0" smtClean="0"/>
          </a:p>
        </p:txBody>
      </p:sp>
      <p:sp>
        <p:nvSpPr>
          <p:cNvPr id="5" name="橢圓 4"/>
          <p:cNvSpPr/>
          <p:nvPr/>
        </p:nvSpPr>
        <p:spPr>
          <a:xfrm rot="16200000">
            <a:off x="3985647" y="4137975"/>
            <a:ext cx="1604755" cy="1584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1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11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測試銲接結果</a:t>
            </a:r>
            <a:endParaRPr lang="en-US" altLang="zh-TW" dirty="0" smtClean="0"/>
          </a:p>
          <a:p>
            <a:r>
              <a:rPr lang="zh-TW" altLang="en-US" dirty="0" smtClean="0"/>
              <a:t>銲接後一定要測試，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確認沒問題後再做後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續組裝，以免做白工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。</a:t>
            </a:r>
            <a:endParaRPr lang="en-US" altLang="zh-TW" dirty="0" smtClean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600200"/>
            <a:ext cx="3708624" cy="494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12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將多餘電線打個單結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收線。</a:t>
            </a:r>
            <a:endParaRPr lang="en-US" altLang="zh-TW" dirty="0" smtClean="0"/>
          </a:p>
          <a:p>
            <a:r>
              <a:rPr lang="zh-TW" altLang="en-US" dirty="0" smtClean="0"/>
              <a:t>在剛剛銲接處貼上一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小段絕緣膠帶。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39" y="1554162"/>
            <a:ext cx="3618741" cy="482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7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將燈條繞成圓球型。</a:t>
            </a:r>
            <a:endParaRPr lang="en-US" altLang="zh-TW" dirty="0" smtClean="0"/>
          </a:p>
          <a:p>
            <a:r>
              <a:rPr lang="zh-TW" altLang="en-US" dirty="0" smtClean="0"/>
              <a:t>如果一直會開掉，可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以點上熱熔膠固定。</a:t>
            </a:r>
            <a:endParaRPr lang="en-US" altLang="zh-TW" dirty="0" smtClean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8865" y="1613168"/>
            <a:ext cx="3967327" cy="419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4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燈座</a:t>
            </a:r>
            <a:r>
              <a:rPr lang="zh-TW" altLang="en-US" dirty="0" smtClean="0"/>
              <a:t>組裝</a:t>
            </a:r>
            <a:r>
              <a:rPr lang="en-US" altLang="zh-TW" dirty="0" smtClean="0"/>
              <a:t>14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最後將前面做好的燈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球與蛇管上的燈片組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 smtClean="0"/>
              <a:t>合</a:t>
            </a:r>
            <a:r>
              <a:rPr lang="en-US" altLang="zh-TW" dirty="0" smtClean="0"/>
              <a:t>, </a:t>
            </a:r>
            <a:r>
              <a:rPr lang="zh-TW" altLang="en-US" dirty="0" smtClean="0"/>
              <a:t>即可完成小夜燈。</a:t>
            </a:r>
            <a:endParaRPr lang="en-US" altLang="zh-TW" dirty="0" smtClean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417638"/>
            <a:ext cx="3628048" cy="48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1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還可以怎麼做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因為時間關係，很多步驟無法完成。你回家後如果想再加強，可以這麼做。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1.</a:t>
            </a:r>
            <a:r>
              <a:rPr lang="zh-TW" altLang="en-US" dirty="0" smtClean="0"/>
              <a:t>將木板修邊成自己想要的樣式。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2.</a:t>
            </a:r>
            <a:r>
              <a:rPr lang="zh-TW" altLang="en-US" dirty="0" smtClean="0"/>
              <a:t>將木板表面用砂紙磨成較光滑平面。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/>
              <a:t>3</a:t>
            </a:r>
            <a:r>
              <a:rPr lang="en-US" altLang="zh-TW" dirty="0" smtClean="0"/>
              <a:t>.</a:t>
            </a:r>
            <a:r>
              <a:rPr lang="zh-TW" altLang="en-US" dirty="0" smtClean="0"/>
              <a:t>上</a:t>
            </a:r>
            <a:r>
              <a:rPr lang="en-US" altLang="zh-TW" dirty="0" smtClean="0"/>
              <a:t>2~3</a:t>
            </a:r>
            <a:r>
              <a:rPr lang="zh-TW" altLang="en-US" dirty="0" smtClean="0"/>
              <a:t>層保護漆，可增加表面光亮並讓木板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   </a:t>
            </a:r>
            <a:r>
              <a:rPr lang="zh-TW" altLang="en-US" dirty="0" smtClean="0"/>
              <a:t>保存較久。</a:t>
            </a:r>
            <a:endParaRPr lang="en-US" altLang="zh-TW" dirty="0" smtClean="0"/>
          </a:p>
          <a:p>
            <a:pPr marL="0" indent="0">
              <a:buNone/>
            </a:pPr>
            <a:r>
              <a:rPr lang="en-US" altLang="zh-TW" dirty="0" smtClean="0"/>
              <a:t>4.</a:t>
            </a:r>
            <a:r>
              <a:rPr lang="zh-TW" altLang="en-US" dirty="0" smtClean="0"/>
              <a:t>在木板加上一些不同裝飾，增加美觀及功能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06271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IQ-light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燈片</a:t>
            </a:r>
            <a:endParaRPr lang="zh-TW" altLang="en-US" dirty="0"/>
          </a:p>
        </p:txBody>
      </p:sp>
      <p:pic>
        <p:nvPicPr>
          <p:cNvPr id="2052" name="Picture 4" descr="https://www.puzzleslamps.com/photo/puzzle_lamp_component_sizes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24" y="1196752"/>
            <a:ext cx="7873816" cy="53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5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現有</a:t>
            </a:r>
            <a:r>
              <a:rPr lang="en-US" altLang="zh-TW" dirty="0"/>
              <a:t>IQ-light</a:t>
            </a:r>
            <a:r>
              <a:rPr lang="zh-TW" altLang="en-US" dirty="0"/>
              <a:t>樣式</a:t>
            </a:r>
          </a:p>
        </p:txBody>
      </p:sp>
      <p:pic>
        <p:nvPicPr>
          <p:cNvPr id="3074" name="Picture 2" descr="https://s-media-cache-ak0.pinimg.com/736x/7b/2e/06/7b2e066ae38de04ae28cdaad8137668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681" y="1556792"/>
            <a:ext cx="809514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26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進化版</a:t>
            </a:r>
            <a:r>
              <a:rPr lang="en-US" altLang="zh-TW" dirty="0" smtClean="0"/>
              <a:t>IQ-light</a:t>
            </a:r>
            <a:endParaRPr lang="zh-TW" altLang="en-US" dirty="0"/>
          </a:p>
        </p:txBody>
      </p:sp>
      <p:pic>
        <p:nvPicPr>
          <p:cNvPr id="1028" name="Picture 4" descr="http://1.bp.blogspot.com/-aaBx7yfzMaA/UZx8pdDeSjI/AAAAAAAAEC8/daJPyMijNlU/s1600/20130519_2252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221" y="1196752"/>
            <a:ext cx="4390795" cy="3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4.bp.blogspot.com/-bX5lEJNbHJM/VWK3NJJ7G_I/AAAAAAAAEk4/qmpOdUBJ6mY/s1600/20150412_00125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326" y="3637505"/>
            <a:ext cx="4156076" cy="31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2.bp.blogspot.com/-x5jMAiipwjg/TdC7LNLpetI/AAAAAAAAAOU/x4lri1MLCbU/s1600/c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3476772" cy="463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8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USB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電源線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一般來說，</a:t>
            </a:r>
            <a:r>
              <a:rPr lang="en-US" altLang="zh-TW" dirty="0"/>
              <a:t>USB</a:t>
            </a:r>
            <a:r>
              <a:rPr lang="zh-TW" altLang="en-US" dirty="0"/>
              <a:t>滑鼠或鍵盤壞掉都是直接拿給資源回收車作回收</a:t>
            </a:r>
            <a:r>
              <a:rPr lang="zh-TW" altLang="en-US" dirty="0" smtClean="0"/>
              <a:t>，現在</a:t>
            </a:r>
            <a:r>
              <a:rPr lang="zh-TW" altLang="en-US" dirty="0"/>
              <a:t>我們不妨將壞掉的</a:t>
            </a:r>
            <a:r>
              <a:rPr lang="en-US" altLang="zh-TW" dirty="0"/>
              <a:t>USB</a:t>
            </a:r>
            <a:r>
              <a:rPr lang="zh-TW" altLang="en-US" dirty="0"/>
              <a:t>滑鼠或鍵盤的線及接頭</a:t>
            </a:r>
            <a:r>
              <a:rPr lang="zh-TW" altLang="en-US" dirty="0" smtClean="0"/>
              <a:t>留下來做為夜燈的電源線</a:t>
            </a:r>
            <a:r>
              <a:rPr lang="zh-TW" altLang="zh-TW" dirty="0" smtClean="0"/>
              <a:t>。</a:t>
            </a:r>
            <a:endParaRPr lang="en-US" altLang="zh-TW" dirty="0" smtClean="0"/>
          </a:p>
          <a:p>
            <a:endParaRPr lang="en-US" altLang="zh-TW" dirty="0" smtClean="0"/>
          </a:p>
        </p:txBody>
      </p:sp>
      <p:pic>
        <p:nvPicPr>
          <p:cNvPr id="1026" name="Picture 2" descr="https://0.share.photo.xuite.net/wholio/10afbb4/6243867/254973849_x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096344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4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USB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電源線介紹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一般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USB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中有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條線，分別是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5V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Data+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GND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電線通常用顏色區分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紅色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極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黑色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為接地線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GND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，也就是一般說的負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極。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Data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等為白、綠線。</a:t>
            </a:r>
            <a:endParaRPr lang="en-US" altLang="zh-HK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03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0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106</Template>
  <TotalTime>156263</TotalTime>
  <Words>988</Words>
  <Application>Microsoft Office PowerPoint</Application>
  <PresentationFormat>如螢幕大小 (4:3)</PresentationFormat>
  <Paragraphs>158</Paragraphs>
  <Slides>45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1" baseType="lpstr">
      <vt:lpstr>微軟正黑體</vt:lpstr>
      <vt:lpstr>新細明體</vt:lpstr>
      <vt:lpstr>標楷體</vt:lpstr>
      <vt:lpstr>Arial</vt:lpstr>
      <vt:lpstr>Calibri</vt:lpstr>
      <vt:lpstr>106</vt:lpstr>
      <vt:lpstr>PowerPoint 簡報</vt:lpstr>
      <vt:lpstr>學校介紹</vt:lpstr>
      <vt:lpstr>今日課程</vt:lpstr>
      <vt:lpstr>IQ-light介紹</vt:lpstr>
      <vt:lpstr>IQ-light 燈片</vt:lpstr>
      <vt:lpstr>現有IQ-light樣式</vt:lpstr>
      <vt:lpstr>進化版IQ-light</vt:lpstr>
      <vt:lpstr>USB電源線介紹</vt:lpstr>
      <vt:lpstr>USB電源線介紹</vt:lpstr>
      <vt:lpstr>USB電源線介紹</vt:lpstr>
      <vt:lpstr>發光二極體</vt:lpstr>
      <vt:lpstr>LED燈條</vt:lpstr>
      <vt:lpstr>IQ-light材料選擇</vt:lpstr>
      <vt:lpstr>IQ-light教學</vt:lpstr>
      <vt:lpstr>IQ-light組裝1</vt:lpstr>
      <vt:lpstr>IQ-light組裝2</vt:lpstr>
      <vt:lpstr>IQ-light組裝3</vt:lpstr>
      <vt:lpstr>IQ-light組裝4</vt:lpstr>
      <vt:lpstr>IQ-light組裝5</vt:lpstr>
      <vt:lpstr>IQ-light組裝6</vt:lpstr>
      <vt:lpstr>IQ-light組裝7</vt:lpstr>
      <vt:lpstr>IQ-light組裝8</vt:lpstr>
      <vt:lpstr>IQ-light組裝9</vt:lpstr>
      <vt:lpstr>IQ-light組裝10</vt:lpstr>
      <vt:lpstr>IQ-light組裝11</vt:lpstr>
      <vt:lpstr>IQ-light組裝12</vt:lpstr>
      <vt:lpstr>IQ-light組裝13</vt:lpstr>
      <vt:lpstr>桌燈電路教學</vt:lpstr>
      <vt:lpstr>材料</vt:lpstr>
      <vt:lpstr>燈座組裝1</vt:lpstr>
      <vt:lpstr>燈座組裝2</vt:lpstr>
      <vt:lpstr>燈座組裝3</vt:lpstr>
      <vt:lpstr>燈座組裝4</vt:lpstr>
      <vt:lpstr>燈座組裝5</vt:lpstr>
      <vt:lpstr>燈座組裝6</vt:lpstr>
      <vt:lpstr>燈座組裝7</vt:lpstr>
      <vt:lpstr>燈座組裝8</vt:lpstr>
      <vt:lpstr>燈座組裝9</vt:lpstr>
      <vt:lpstr>燈座組裝9</vt:lpstr>
      <vt:lpstr>燈座組裝10</vt:lpstr>
      <vt:lpstr>燈座組裝11</vt:lpstr>
      <vt:lpstr>燈座組裝12</vt:lpstr>
      <vt:lpstr>燈座組裝13</vt:lpstr>
      <vt:lpstr>燈座組裝14</vt:lpstr>
      <vt:lpstr>還可以怎麼做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NAME</dc:title>
  <dc:creator>flhsteach</dc:creator>
  <cp:lastModifiedBy>陳柏與</cp:lastModifiedBy>
  <cp:revision>204</cp:revision>
  <dcterms:created xsi:type="dcterms:W3CDTF">2016-05-15T14:57:50Z</dcterms:created>
  <dcterms:modified xsi:type="dcterms:W3CDTF">2019-05-22T01:50:00Z</dcterms:modified>
</cp:coreProperties>
</file>